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86" r:id="rId1"/>
  </p:sldMasterIdLst>
  <p:sldIdLst>
    <p:sldId id="257" r:id="rId2"/>
    <p:sldId id="258" r:id="rId3"/>
    <p:sldId id="259" r:id="rId4"/>
    <p:sldId id="260" r:id="rId5"/>
    <p:sldId id="261" r:id="rId6"/>
    <p:sldId id="275" r:id="rId7"/>
    <p:sldId id="262" r:id="rId8"/>
    <p:sldId id="274" r:id="rId9"/>
    <p:sldId id="263" r:id="rId10"/>
    <p:sldId id="264" r:id="rId11"/>
    <p:sldId id="265" r:id="rId12"/>
    <p:sldId id="266" r:id="rId13"/>
    <p:sldId id="267" r:id="rId14"/>
    <p:sldId id="268" r:id="rId15"/>
    <p:sldId id="269" r:id="rId16"/>
    <p:sldId id="270" r:id="rId17"/>
    <p:sldId id="271" r:id="rId18"/>
    <p:sldId id="272" r:id="rId19"/>
    <p:sldId id="273"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BA8B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6" d="100"/>
          <a:sy n="86" d="100"/>
        </p:scale>
        <p:origin x="562"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Титульный слайд">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ru-RU"/>
              <a:t>Образец заголовка</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a:t>Образец подзаголовка</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62D6E202-B606-4609-B914-27C9371A1F6D}" type="datetime1">
              <a:rPr lang="en-US" smtClean="0"/>
              <a:t>2/21/2024</a:t>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3A98EE3D-8CD1-4C3F-BD1C-C98C9596463C}" type="slidenum">
              <a:rPr lang="en-US" smtClean="0"/>
              <a:t>‹#›</a:t>
            </a:fld>
            <a:endParaRPr lang="en-US" dirty="0"/>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extLst>
      <p:ext uri="{BB962C8B-B14F-4D97-AF65-F5344CB8AC3E}">
        <p14:creationId xmlns:p14="http://schemas.microsoft.com/office/powerpoint/2010/main" val="3454023993"/>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10"/>
          </p:nvPr>
        </p:nvSpPr>
        <p:spPr/>
        <p:txBody>
          <a:bodyPr/>
          <a:lstStyle/>
          <a:p>
            <a:fld id="{62D6E202-B606-4609-B914-27C9371A1F6D}" type="datetime1">
              <a:rPr lang="en-US" smtClean="0"/>
              <a:t>2/21/2024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84086712"/>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ru-RU"/>
              <a:t>Образец заголовка</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10"/>
          </p:nvPr>
        </p:nvSpPr>
        <p:spPr/>
        <p:txBody>
          <a:bodyPr/>
          <a:lstStyle/>
          <a:p>
            <a:fld id="{62D6E202-B606-4609-B914-27C9371A1F6D}" type="datetime1">
              <a:rPr lang="en-US" smtClean="0"/>
              <a:t>2/21/2024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295595401"/>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3" name="Content Placeholder 2"/>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10"/>
          </p:nvPr>
        </p:nvSpPr>
        <p:spPr/>
        <p:txBody>
          <a:bodyPr/>
          <a:lstStyle/>
          <a:p>
            <a:fld id="{62D6E202-B606-4609-B914-27C9371A1F6D}" type="datetime1">
              <a:rPr lang="en-US" smtClean="0"/>
              <a:t>2/21/2024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092383282"/>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Заголовок раздела">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ru-RU"/>
              <a:t>Образец заголовка</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a:t>Образец текста</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62D6E202-B606-4609-B914-27C9371A1F6D}" type="datetime1">
              <a:rPr lang="en-US" smtClean="0"/>
              <a:t>2/21/2024</a:t>
            </a:fld>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3A98EE3D-8CD1-4C3F-BD1C-C98C9596463C}" type="slidenum">
              <a:rPr lang="en-US" smtClean="0"/>
              <a:t>‹#›</a:t>
            </a:fld>
            <a:endParaRPr lang="en-US"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extLst>
      <p:ext uri="{BB962C8B-B14F-4D97-AF65-F5344CB8AC3E}">
        <p14:creationId xmlns:p14="http://schemas.microsoft.com/office/powerpoint/2010/main" val="2929808258"/>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ru-RU"/>
              <a:t>Образец заголовка</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5" name="Date Placeholder 4"/>
          <p:cNvSpPr>
            <a:spLocks noGrp="1"/>
          </p:cNvSpPr>
          <p:nvPr>
            <p:ph type="dt" sz="half" idx="10"/>
          </p:nvPr>
        </p:nvSpPr>
        <p:spPr/>
        <p:txBody>
          <a:bodyPr/>
          <a:lstStyle/>
          <a:p>
            <a:fld id="{62D6E202-B606-4609-B914-27C9371A1F6D}" type="datetime1">
              <a:rPr lang="en-US" smtClean="0"/>
              <a:t>2/21/2024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282709681"/>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ru-RU"/>
              <a:t>Образец заголовка</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7" name="Date Placeholder 6"/>
          <p:cNvSpPr>
            <a:spLocks noGrp="1"/>
          </p:cNvSpPr>
          <p:nvPr>
            <p:ph type="dt" sz="half" idx="10"/>
          </p:nvPr>
        </p:nvSpPr>
        <p:spPr/>
        <p:txBody>
          <a:bodyPr/>
          <a:lstStyle/>
          <a:p>
            <a:fld id="{62D6E202-B606-4609-B914-27C9371A1F6D}" type="datetime1">
              <a:rPr lang="en-US" smtClean="0"/>
              <a:t>2/21/2024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20149946"/>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3" name="Date Placeholder 2"/>
          <p:cNvSpPr>
            <a:spLocks noGrp="1"/>
          </p:cNvSpPr>
          <p:nvPr>
            <p:ph type="dt" sz="half" idx="10"/>
          </p:nvPr>
        </p:nvSpPr>
        <p:spPr/>
        <p:txBody>
          <a:bodyPr/>
          <a:lstStyle/>
          <a:p>
            <a:fld id="{62D6E202-B606-4609-B914-27C9371A1F6D}" type="datetime1">
              <a:rPr lang="en-US" smtClean="0"/>
              <a:t>2/21/2024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869855040"/>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2D6E202-B606-4609-B914-27C9371A1F6D}" type="datetime1">
              <a:rPr lang="en-US" smtClean="0"/>
              <a:t>2/21/2024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12458723"/>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Объект с подписью">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ru-RU"/>
              <a:t>Образец заголовка</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62D6E202-B606-4609-B914-27C9371A1F6D}" type="datetime1">
              <a:rPr lang="en-US" smtClean="0"/>
              <a:t>2/21/2024</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3A98EE3D-8CD1-4C3F-BD1C-C98C9596463C}" type="slidenum">
              <a:rPr lang="en-US" smtClean="0"/>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57250299"/>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Рисунок с подписью">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ru-RU"/>
              <a:t>Образец заголовка</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ru-RU"/>
              <a:t>Вставка рисунка</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62D6E202-B606-4609-B914-27C9371A1F6D}" type="datetime1">
              <a:rPr lang="en-US" smtClean="0"/>
              <a:t>2/21/2024</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3A98EE3D-8CD1-4C3F-BD1C-C98C9596463C}" type="slidenum">
              <a:rPr lang="en-US" smtClean="0"/>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103574580"/>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ru-RU"/>
              <a:t>Образец заголовка</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62D6E202-B606-4609-B914-27C9371A1F6D}" type="datetime1">
              <a:rPr lang="en-US" smtClean="0"/>
              <a:t>2/21/2024</a:t>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3A98EE3D-8CD1-4C3F-BD1C-C98C9596463C}" type="slidenum">
              <a:rPr lang="en-US" smtClean="0"/>
              <a:t>‹#›</a:t>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090327403"/>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Lst>
  <p:hf sldNum="0" hdr="0" ftr="0" dt="0"/>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ru.wikipedia.org/wiki/%D0%90%D0%BD%D1%82%D0%B8%D0%B2%D0%B8%D1%80%D1%83%D1%81%D0%BD%D0%B0%D1%8F_%D0%BF%D1%80%D0%BE%D0%B3%D1%80%D0%B0%D0%BC%D0%BC%D0%B0" TargetMode="External"/><Relationship Id="rId1" Type="http://schemas.openxmlformats.org/officeDocument/2006/relationships/slideLayout" Target="../slideLayouts/slideLayout2.xml"/><Relationship Id="rId4" Type="http://schemas.microsoft.com/office/2007/relationships/hdphoto" Target="../media/hdphoto1.wdp"/></Relationships>
</file>

<file path=ppt/slides/_rels/slide1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hyperlink" Target="https://ru.wikipedia.org/wiki/%D0%98%D1%81%D0%BF%D1%8B%D1%82%D0%B0%D0%BD%D0%B8%D0%B5_%D0%BD%D0%B0_%D0%BF%D1%80%D0%BE%D0%BD%D0%B8%D0%BA%D0%BD%D0%BE%D0%B2%D0%B5%D0%BD%D0%B8%D0%B5"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hyperlink" Target="https://ru.wikipedia.org/wiki/2008_%D0%B3%D0%BE%D0%B4" TargetMode="External"/><Relationship Id="rId7" Type="http://schemas.openxmlformats.org/officeDocument/2006/relationships/hyperlink" Target="https://ru.wikipedia.org/wiki/2015_%D0%B3%D0%BE%D0%B4" TargetMode="External"/><Relationship Id="rId2" Type="http://schemas.openxmlformats.org/officeDocument/2006/relationships/hyperlink" Target="https://ru.wikipedia.org/wiki/2006_%D0%B3%D0%BE%D0%B4" TargetMode="External"/><Relationship Id="rId1" Type="http://schemas.openxmlformats.org/officeDocument/2006/relationships/slideLayout" Target="../slideLayouts/slideLayout2.xml"/><Relationship Id="rId6" Type="http://schemas.openxmlformats.org/officeDocument/2006/relationships/hyperlink" Target="https://ru.wikipedia.org/wiki/2013_%D0%B3%D0%BE%D0%B4" TargetMode="External"/><Relationship Id="rId5" Type="http://schemas.openxmlformats.org/officeDocument/2006/relationships/hyperlink" Target="https://ru.wikipedia.org/wiki/2010_%D0%B3%D0%BE%D0%B4" TargetMode="External"/><Relationship Id="rId4" Type="http://schemas.openxmlformats.org/officeDocument/2006/relationships/hyperlink" Target="https://ru.wikipedia.org/wiki/2009_%D0%B3%D0%BE%D0%B4"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FD68DA-43BA-4508-8DE2-BA9BB7B2FA5B}"/>
              </a:ext>
            </a:extLst>
          </p:cNvPr>
          <p:cNvSpPr>
            <a:spLocks noGrp="1"/>
          </p:cNvSpPr>
          <p:nvPr>
            <p:ph type="ctrTitle"/>
          </p:nvPr>
        </p:nvSpPr>
        <p:spPr>
          <a:xfrm>
            <a:off x="2493287" y="1330118"/>
            <a:ext cx="7503731" cy="1652720"/>
          </a:xfrm>
        </p:spPr>
        <p:txBody>
          <a:bodyPr>
            <a:normAutofit/>
          </a:bodyPr>
          <a:lstStyle/>
          <a:p>
            <a:pPr algn="l"/>
            <a:r>
              <a:rPr lang="en-US" sz="8000" b="0" i="0" dirty="0">
                <a:solidFill>
                  <a:srgbClr val="000000"/>
                </a:solidFill>
                <a:effectLst/>
                <a:latin typeface="Georgia" panose="02040502050405020303" pitchFamily="18" charset="0"/>
              </a:rPr>
              <a:t>PCI DSS</a:t>
            </a:r>
          </a:p>
        </p:txBody>
      </p:sp>
      <p:sp>
        <p:nvSpPr>
          <p:cNvPr id="3" name="Subtitle 2">
            <a:extLst>
              <a:ext uri="{FF2B5EF4-FFF2-40B4-BE49-F238E27FC236}">
                <a16:creationId xmlns:a16="http://schemas.microsoft.com/office/drawing/2014/main" id="{A8E9CFF2-3777-4FF4-A759-8491175B0B7C}"/>
              </a:ext>
            </a:extLst>
          </p:cNvPr>
          <p:cNvSpPr>
            <a:spLocks noGrp="1"/>
          </p:cNvSpPr>
          <p:nvPr>
            <p:ph type="subTitle" idx="1"/>
          </p:nvPr>
        </p:nvSpPr>
        <p:spPr>
          <a:xfrm>
            <a:off x="4419742" y="4451234"/>
            <a:ext cx="6517547" cy="529575"/>
          </a:xfrm>
        </p:spPr>
        <p:txBody>
          <a:bodyPr>
            <a:normAutofit fontScale="92500"/>
          </a:bodyPr>
          <a:lstStyle/>
          <a:p>
            <a:pPr algn="r"/>
            <a:r>
              <a:rPr lang="ru-RU" sz="1600" dirty="0">
                <a:solidFill>
                  <a:schemeClr val="tx1">
                    <a:lumMod val="85000"/>
                    <a:lumOff val="15000"/>
                  </a:schemeClr>
                </a:solidFill>
                <a:latin typeface="Georgia" panose="02040502050405020303" pitchFamily="18" charset="0"/>
              </a:rPr>
              <a:t>Подготовила: студентка 4-го курса 4-ой группы </a:t>
            </a:r>
            <a:r>
              <a:rPr lang="ru-RU" sz="1600" dirty="0" err="1">
                <a:solidFill>
                  <a:schemeClr val="tx1">
                    <a:lumMod val="85000"/>
                    <a:lumOff val="15000"/>
                  </a:schemeClr>
                </a:solidFill>
                <a:latin typeface="Georgia" panose="02040502050405020303" pitchFamily="18" charset="0"/>
              </a:rPr>
              <a:t>Миневич</a:t>
            </a:r>
            <a:r>
              <a:rPr lang="ru-RU" sz="1600" dirty="0">
                <a:solidFill>
                  <a:schemeClr val="tx1">
                    <a:lumMod val="85000"/>
                    <a:lumOff val="15000"/>
                  </a:schemeClr>
                </a:solidFill>
                <a:latin typeface="Georgia" panose="02040502050405020303" pitchFamily="18" charset="0"/>
              </a:rPr>
              <a:t> Кристина </a:t>
            </a:r>
            <a:endParaRPr lang="en-US" sz="1600" dirty="0">
              <a:solidFill>
                <a:schemeClr val="tx1">
                  <a:lumMod val="85000"/>
                  <a:lumOff val="15000"/>
                </a:schemeClr>
              </a:solidFill>
              <a:latin typeface="Georgia" panose="02040502050405020303" pitchFamily="18" charset="0"/>
            </a:endParaRPr>
          </a:p>
        </p:txBody>
      </p:sp>
      <p:sp>
        <p:nvSpPr>
          <p:cNvPr id="5" name="TextBox 4">
            <a:extLst>
              <a:ext uri="{FF2B5EF4-FFF2-40B4-BE49-F238E27FC236}">
                <a16:creationId xmlns:a16="http://schemas.microsoft.com/office/drawing/2014/main" id="{A6827506-EE23-4DCC-B343-9D40A1828610}"/>
              </a:ext>
            </a:extLst>
          </p:cNvPr>
          <p:cNvSpPr txBox="1"/>
          <p:nvPr/>
        </p:nvSpPr>
        <p:spPr>
          <a:xfrm>
            <a:off x="2493287" y="2949913"/>
            <a:ext cx="6094520" cy="707886"/>
          </a:xfrm>
          <a:prstGeom prst="rect">
            <a:avLst/>
          </a:prstGeom>
          <a:solidFill>
            <a:schemeClr val="accent6">
              <a:lumMod val="20000"/>
              <a:lumOff val="80000"/>
            </a:schemeClr>
          </a:solidFill>
          <a:ln>
            <a:solidFill>
              <a:schemeClr val="tx1"/>
            </a:solidFill>
          </a:ln>
        </p:spPr>
        <p:txBody>
          <a:bodyPr wrap="square">
            <a:spAutoFit/>
          </a:bodyPr>
          <a:lstStyle/>
          <a:p>
            <a:r>
              <a:rPr lang="en-US" sz="2000" b="1" i="1" dirty="0">
                <a:solidFill>
                  <a:srgbClr val="1D1D1D"/>
                </a:solidFill>
                <a:effectLst/>
                <a:latin typeface="Georgia" panose="02040502050405020303" pitchFamily="18" charset="0"/>
              </a:rPr>
              <a:t>(</a:t>
            </a:r>
            <a:r>
              <a:rPr lang="ru-RU" sz="2000" b="1" i="1" dirty="0" err="1">
                <a:solidFill>
                  <a:srgbClr val="1D1D1D"/>
                </a:solidFill>
                <a:effectLst/>
                <a:latin typeface="Georgia" panose="02040502050405020303" pitchFamily="18" charset="0"/>
              </a:rPr>
              <a:t>Payment</a:t>
            </a:r>
            <a:r>
              <a:rPr lang="ru-RU" sz="2000" b="1" i="1" dirty="0">
                <a:solidFill>
                  <a:srgbClr val="1D1D1D"/>
                </a:solidFill>
                <a:effectLst/>
                <a:latin typeface="Georgia" panose="02040502050405020303" pitchFamily="18" charset="0"/>
              </a:rPr>
              <a:t> Card Industry Data Security Standard</a:t>
            </a:r>
            <a:r>
              <a:rPr lang="en-US" sz="2000" b="1" i="1" dirty="0">
                <a:solidFill>
                  <a:srgbClr val="1D1D1D"/>
                </a:solidFill>
                <a:latin typeface="Georgia" panose="02040502050405020303" pitchFamily="18" charset="0"/>
              </a:rPr>
              <a:t>)</a:t>
            </a:r>
            <a:endParaRPr lang="ru-RU" sz="2000" b="1" i="1" dirty="0">
              <a:latin typeface="Georgia" panose="02040502050405020303" pitchFamily="18" charset="0"/>
            </a:endParaRPr>
          </a:p>
        </p:txBody>
      </p:sp>
    </p:spTree>
    <p:extLst>
      <p:ext uri="{BB962C8B-B14F-4D97-AF65-F5344CB8AC3E}">
        <p14:creationId xmlns:p14="http://schemas.microsoft.com/office/powerpoint/2010/main" val="40437378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5C0751-C294-46B3-801A-148FCD9E3693}"/>
              </a:ext>
            </a:extLst>
          </p:cNvPr>
          <p:cNvSpPr>
            <a:spLocks noGrp="1"/>
          </p:cNvSpPr>
          <p:nvPr>
            <p:ph type="title"/>
          </p:nvPr>
        </p:nvSpPr>
        <p:spPr>
          <a:xfrm>
            <a:off x="1032029" y="162017"/>
            <a:ext cx="10280342" cy="1485900"/>
          </a:xfrm>
        </p:spPr>
        <p:txBody>
          <a:bodyPr anchor="ctr">
            <a:noAutofit/>
          </a:bodyPr>
          <a:lstStyle/>
          <a:p>
            <a:pPr algn="ctr"/>
            <a:br>
              <a:rPr lang="en-US" sz="4000" b="1" i="0" dirty="0">
                <a:solidFill>
                  <a:srgbClr val="000000"/>
                </a:solidFill>
                <a:effectLst>
                  <a:outerShdw blurRad="38100" dist="38100" dir="2700000" algn="tl">
                    <a:srgbClr val="000000">
                      <a:alpha val="43137"/>
                    </a:srgbClr>
                  </a:outerShdw>
                </a:effectLst>
                <a:latin typeface="Georgia" panose="02040502050405020303" pitchFamily="18" charset="0"/>
              </a:rPr>
            </a:br>
            <a:r>
              <a:rPr lang="ru-RU" sz="4000" b="1" dirty="0">
                <a:solidFill>
                  <a:srgbClr val="000000"/>
                </a:solidFill>
                <a:effectLst>
                  <a:outerShdw blurRad="38100" dist="38100" dir="2700000" algn="tl">
                    <a:srgbClr val="000000">
                      <a:alpha val="43137"/>
                    </a:srgbClr>
                  </a:outerShdw>
                </a:effectLst>
                <a:latin typeface="Georgia" panose="02040502050405020303" pitchFamily="18" charset="0"/>
              </a:rPr>
              <a:t>Построение и сопровождение защищённой сети</a:t>
            </a:r>
            <a:br>
              <a:rPr lang="ru-RU" sz="4000" b="1" i="0" dirty="0">
                <a:solidFill>
                  <a:srgbClr val="000000"/>
                </a:solidFill>
                <a:effectLst/>
                <a:latin typeface="Georgia" panose="02040502050405020303" pitchFamily="18" charset="0"/>
              </a:rPr>
            </a:br>
            <a:endParaRPr lang="en-US" sz="4000" dirty="0">
              <a:latin typeface="Georgia" panose="02040502050405020303" pitchFamily="18" charset="0"/>
            </a:endParaRPr>
          </a:p>
        </p:txBody>
      </p:sp>
      <p:sp>
        <p:nvSpPr>
          <p:cNvPr id="3" name="Content Placeholder 2">
            <a:extLst>
              <a:ext uri="{FF2B5EF4-FFF2-40B4-BE49-F238E27FC236}">
                <a16:creationId xmlns:a16="http://schemas.microsoft.com/office/drawing/2014/main" id="{9BC2302B-28FF-43DD-A478-DED144A8FF84}"/>
              </a:ext>
            </a:extLst>
          </p:cNvPr>
          <p:cNvSpPr>
            <a:spLocks noGrp="1"/>
          </p:cNvSpPr>
          <p:nvPr>
            <p:ph idx="1"/>
          </p:nvPr>
        </p:nvSpPr>
        <p:spPr>
          <a:xfrm>
            <a:off x="949172" y="1935332"/>
            <a:ext cx="5673569" cy="4287916"/>
          </a:xfrm>
        </p:spPr>
        <p:txBody>
          <a:bodyPr>
            <a:noAutofit/>
          </a:bodyPr>
          <a:lstStyle/>
          <a:p>
            <a:pPr algn="l">
              <a:buFont typeface="Arial" panose="020B0604020202020204" pitchFamily="34" charset="0"/>
              <a:buChar char="•"/>
            </a:pPr>
            <a:r>
              <a:rPr lang="ru-RU" sz="2500" b="1" i="0" dirty="0">
                <a:solidFill>
                  <a:schemeClr val="accent6">
                    <a:lumMod val="75000"/>
                  </a:schemeClr>
                </a:solidFill>
                <a:latin typeface="Georgia" panose="02040502050405020303" pitchFamily="18" charset="0"/>
              </a:rPr>
              <a:t>Требование 1: </a:t>
            </a:r>
            <a:r>
              <a:rPr lang="ru-RU" sz="2500" b="0" i="0" dirty="0">
                <a:effectLst/>
                <a:latin typeface="Georgia" panose="02040502050405020303" pitchFamily="18" charset="0"/>
              </a:rPr>
              <a:t>установка и обеспечение функционирования </a:t>
            </a:r>
            <a:r>
              <a:rPr lang="ru-RU" sz="2500" dirty="0">
                <a:latin typeface="Georgia" panose="02040502050405020303" pitchFamily="18" charset="0"/>
              </a:rPr>
              <a:t>межсетевых экранов </a:t>
            </a:r>
            <a:r>
              <a:rPr lang="ru-RU" sz="2500" b="0" i="0" dirty="0">
                <a:effectLst/>
                <a:latin typeface="Georgia" panose="02040502050405020303" pitchFamily="18" charset="0"/>
              </a:rPr>
              <a:t>для защиты данных держателей карт.</a:t>
            </a:r>
            <a:endParaRPr lang="en-US" sz="2500" b="0" i="0" dirty="0">
              <a:effectLst/>
              <a:latin typeface="Georgia" panose="02040502050405020303" pitchFamily="18" charset="0"/>
            </a:endParaRPr>
          </a:p>
          <a:p>
            <a:pPr algn="l">
              <a:buFont typeface="Arial" panose="020B0604020202020204" pitchFamily="34" charset="0"/>
              <a:buChar char="•"/>
            </a:pPr>
            <a:endParaRPr lang="ru-RU" sz="2500" b="0" i="0" dirty="0">
              <a:effectLst/>
              <a:latin typeface="Georgia" panose="02040502050405020303" pitchFamily="18" charset="0"/>
            </a:endParaRPr>
          </a:p>
          <a:p>
            <a:pPr algn="l">
              <a:buFont typeface="Arial" panose="020B0604020202020204" pitchFamily="34" charset="0"/>
              <a:buChar char="•"/>
            </a:pPr>
            <a:r>
              <a:rPr lang="ru-RU" sz="2500" b="1" i="0" dirty="0">
                <a:solidFill>
                  <a:schemeClr val="accent6">
                    <a:lumMod val="75000"/>
                  </a:schemeClr>
                </a:solidFill>
                <a:effectLst/>
                <a:latin typeface="Georgia" panose="02040502050405020303" pitchFamily="18" charset="0"/>
              </a:rPr>
              <a:t>Требование 2:</a:t>
            </a:r>
            <a:r>
              <a:rPr lang="ru-RU" sz="2500" b="0" i="0" dirty="0">
                <a:effectLst/>
                <a:latin typeface="Georgia" panose="02040502050405020303" pitchFamily="18" charset="0"/>
              </a:rPr>
              <a:t> неиспользование выставленных по умолчанию производителями системных паролей и других параметров безопасности.</a:t>
            </a:r>
          </a:p>
        </p:txBody>
      </p:sp>
      <p:pic>
        <p:nvPicPr>
          <p:cNvPr id="6146" name="Picture 2">
            <a:extLst>
              <a:ext uri="{FF2B5EF4-FFF2-40B4-BE49-F238E27FC236}">
                <a16:creationId xmlns:a16="http://schemas.microsoft.com/office/drawing/2014/main" id="{A51E3273-9C9C-4D99-8487-61F6738407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22741" y="2299986"/>
            <a:ext cx="5371251" cy="35503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31235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19FD4A-09E7-4E1D-B1F4-D3D0CF4112E5}"/>
              </a:ext>
            </a:extLst>
          </p:cNvPr>
          <p:cNvSpPr>
            <a:spLocks noGrp="1"/>
          </p:cNvSpPr>
          <p:nvPr>
            <p:ph type="title"/>
          </p:nvPr>
        </p:nvSpPr>
        <p:spPr>
          <a:xfrm>
            <a:off x="1295400" y="389138"/>
            <a:ext cx="9601200" cy="690239"/>
          </a:xfrm>
        </p:spPr>
        <p:txBody>
          <a:bodyPr>
            <a:normAutofit/>
          </a:bodyPr>
          <a:lstStyle/>
          <a:p>
            <a:pPr algn="ctr"/>
            <a:r>
              <a:rPr lang="ru-RU" sz="4000" b="1" dirty="0">
                <a:solidFill>
                  <a:srgbClr val="000000"/>
                </a:solidFill>
                <a:effectLst>
                  <a:outerShdw blurRad="38100" dist="38100" dir="2700000" algn="tl">
                    <a:srgbClr val="000000">
                      <a:alpha val="43137"/>
                    </a:srgbClr>
                  </a:outerShdw>
                </a:effectLst>
                <a:latin typeface="Georgia" panose="02040502050405020303" pitchFamily="18" charset="0"/>
              </a:rPr>
              <a:t>Защита данных держателей карт</a:t>
            </a:r>
            <a:endParaRPr lang="en-US" sz="4000" b="1" dirty="0">
              <a:solidFill>
                <a:srgbClr val="000000"/>
              </a:solidFill>
              <a:effectLst>
                <a:outerShdw blurRad="38100" dist="38100" dir="2700000" algn="tl">
                  <a:srgbClr val="000000">
                    <a:alpha val="43137"/>
                  </a:srgbClr>
                </a:outerShdw>
              </a:effectLst>
              <a:latin typeface="Georgia" panose="02040502050405020303" pitchFamily="18" charset="0"/>
            </a:endParaRPr>
          </a:p>
        </p:txBody>
      </p:sp>
      <p:sp>
        <p:nvSpPr>
          <p:cNvPr id="3" name="Content Placeholder 2">
            <a:extLst>
              <a:ext uri="{FF2B5EF4-FFF2-40B4-BE49-F238E27FC236}">
                <a16:creationId xmlns:a16="http://schemas.microsoft.com/office/drawing/2014/main" id="{039768DF-0A64-463D-9A53-FD70A604B4ED}"/>
              </a:ext>
            </a:extLst>
          </p:cNvPr>
          <p:cNvSpPr>
            <a:spLocks noGrp="1"/>
          </p:cNvSpPr>
          <p:nvPr>
            <p:ph idx="1"/>
          </p:nvPr>
        </p:nvSpPr>
        <p:spPr>
          <a:xfrm>
            <a:off x="972105" y="1993036"/>
            <a:ext cx="5695025" cy="4271639"/>
          </a:xfrm>
        </p:spPr>
        <p:txBody>
          <a:bodyPr>
            <a:normAutofit/>
          </a:bodyPr>
          <a:lstStyle/>
          <a:p>
            <a:pPr algn="l">
              <a:buFont typeface="Arial" panose="020B0604020202020204" pitchFamily="34" charset="0"/>
              <a:buChar char="•"/>
            </a:pPr>
            <a:r>
              <a:rPr lang="ru-RU" sz="2500" b="1" i="0" dirty="0">
                <a:solidFill>
                  <a:schemeClr val="accent6">
                    <a:lumMod val="75000"/>
                  </a:schemeClr>
                </a:solidFill>
                <a:effectLst/>
                <a:latin typeface="Georgia" panose="02040502050405020303" pitchFamily="18" charset="0"/>
              </a:rPr>
              <a:t>Требование 3:</a:t>
            </a:r>
            <a:r>
              <a:rPr lang="ru-RU" sz="2500" b="0" i="0" dirty="0">
                <a:solidFill>
                  <a:srgbClr val="202122"/>
                </a:solidFill>
                <a:effectLst/>
                <a:latin typeface="Georgia" panose="02040502050405020303" pitchFamily="18" charset="0"/>
              </a:rPr>
              <a:t> обеспечение защиты данных держателей карт в ходе их хранения.</a:t>
            </a:r>
            <a:endParaRPr lang="en-US" sz="2500" b="0" i="0" dirty="0">
              <a:solidFill>
                <a:srgbClr val="202122"/>
              </a:solidFill>
              <a:effectLst/>
              <a:latin typeface="Georgia" panose="02040502050405020303" pitchFamily="18" charset="0"/>
            </a:endParaRPr>
          </a:p>
          <a:p>
            <a:pPr algn="l">
              <a:buFont typeface="Arial" panose="020B0604020202020204" pitchFamily="34" charset="0"/>
              <a:buChar char="•"/>
            </a:pPr>
            <a:endParaRPr lang="ru-RU" sz="2500" b="0" i="0" dirty="0">
              <a:solidFill>
                <a:srgbClr val="202122"/>
              </a:solidFill>
              <a:effectLst/>
              <a:latin typeface="Georgia" panose="02040502050405020303" pitchFamily="18" charset="0"/>
            </a:endParaRPr>
          </a:p>
          <a:p>
            <a:pPr algn="l">
              <a:buFont typeface="Arial" panose="020B0604020202020204" pitchFamily="34" charset="0"/>
              <a:buChar char="•"/>
            </a:pPr>
            <a:r>
              <a:rPr lang="ru-RU" sz="2500" b="1" i="0" dirty="0">
                <a:solidFill>
                  <a:schemeClr val="accent6">
                    <a:lumMod val="75000"/>
                  </a:schemeClr>
                </a:solidFill>
                <a:effectLst/>
                <a:latin typeface="Georgia" panose="02040502050405020303" pitchFamily="18" charset="0"/>
              </a:rPr>
              <a:t>Требование 4: </a:t>
            </a:r>
            <a:r>
              <a:rPr lang="ru-RU" sz="2500" b="0" i="0" dirty="0">
                <a:solidFill>
                  <a:srgbClr val="202122"/>
                </a:solidFill>
                <a:effectLst/>
                <a:latin typeface="Georgia" panose="02040502050405020303" pitchFamily="18" charset="0"/>
              </a:rPr>
              <a:t>обеспечение </a:t>
            </a:r>
            <a:r>
              <a:rPr lang="ru-RU" sz="2500" b="0" i="0" u="none" strike="noStrike" dirty="0">
                <a:effectLst/>
                <a:latin typeface="Georgia" panose="02040502050405020303" pitchFamily="18" charset="0"/>
              </a:rPr>
              <a:t>шифрования</a:t>
            </a:r>
            <a:r>
              <a:rPr lang="ru-RU" sz="2500" b="0" i="0" dirty="0">
                <a:solidFill>
                  <a:srgbClr val="202122"/>
                </a:solidFill>
                <a:effectLst/>
                <a:latin typeface="Georgia" panose="02040502050405020303" pitchFamily="18" charset="0"/>
              </a:rPr>
              <a:t> данных держателей карт при их передаче через общедоступные сети.</a:t>
            </a:r>
          </a:p>
          <a:p>
            <a:endParaRPr lang="en-US" sz="1800" dirty="0">
              <a:latin typeface="Georgia" panose="02040502050405020303" pitchFamily="18" charset="0"/>
            </a:endParaRPr>
          </a:p>
        </p:txBody>
      </p:sp>
      <p:pic>
        <p:nvPicPr>
          <p:cNvPr id="8196" name="Picture 4">
            <a:extLst>
              <a:ext uri="{FF2B5EF4-FFF2-40B4-BE49-F238E27FC236}">
                <a16:creationId xmlns:a16="http://schemas.microsoft.com/office/drawing/2014/main" id="{69804799-D4E0-40D1-940E-EACBBB6DDC1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22237" y="1307976"/>
            <a:ext cx="4807258" cy="2403629"/>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6">
            <a:extLst>
              <a:ext uri="{FF2B5EF4-FFF2-40B4-BE49-F238E27FC236}">
                <a16:creationId xmlns:a16="http://schemas.microsoft.com/office/drawing/2014/main" id="{10562862-FA0E-408C-8789-63EEE1716CA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pic>
        <p:nvPicPr>
          <p:cNvPr id="8202" name="Picture 10">
            <a:extLst>
              <a:ext uri="{FF2B5EF4-FFF2-40B4-BE49-F238E27FC236}">
                <a16:creationId xmlns:a16="http://schemas.microsoft.com/office/drawing/2014/main" id="{CFB4871E-DA7D-4EB6-8639-4F37CD6196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22237" y="3875839"/>
            <a:ext cx="4807258" cy="27040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95782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3796DD-82F5-4A62-BF42-ADD37FD46843}"/>
              </a:ext>
            </a:extLst>
          </p:cNvPr>
          <p:cNvSpPr>
            <a:spLocks noGrp="1"/>
          </p:cNvSpPr>
          <p:nvPr>
            <p:ph type="title"/>
          </p:nvPr>
        </p:nvSpPr>
        <p:spPr>
          <a:xfrm>
            <a:off x="1143000" y="171194"/>
            <a:ext cx="10058400" cy="1450757"/>
          </a:xfrm>
        </p:spPr>
        <p:txBody>
          <a:bodyPr anchor="ctr">
            <a:normAutofit/>
          </a:bodyPr>
          <a:lstStyle/>
          <a:p>
            <a:pPr algn="ctr"/>
            <a:r>
              <a:rPr lang="ru-RU" sz="3600" b="1" dirty="0">
                <a:solidFill>
                  <a:srgbClr val="000000"/>
                </a:solidFill>
                <a:effectLst>
                  <a:outerShdw blurRad="38100" dist="38100" dir="2700000" algn="tl">
                    <a:srgbClr val="000000">
                      <a:alpha val="43137"/>
                    </a:srgbClr>
                  </a:outerShdw>
                </a:effectLst>
                <a:latin typeface="Georgia" panose="02040502050405020303" pitchFamily="18" charset="0"/>
              </a:rPr>
              <a:t>Поддержка программы управления уязвимостями</a:t>
            </a:r>
            <a:endParaRPr lang="en-US" sz="3600" b="1" dirty="0">
              <a:solidFill>
                <a:srgbClr val="000000"/>
              </a:solidFill>
              <a:effectLst>
                <a:outerShdw blurRad="38100" dist="38100" dir="2700000" algn="tl">
                  <a:srgbClr val="000000">
                    <a:alpha val="43137"/>
                  </a:srgbClr>
                </a:outerShdw>
              </a:effectLst>
              <a:latin typeface="Georgia" panose="02040502050405020303" pitchFamily="18" charset="0"/>
            </a:endParaRPr>
          </a:p>
        </p:txBody>
      </p:sp>
      <p:sp>
        <p:nvSpPr>
          <p:cNvPr id="3" name="Content Placeholder 2">
            <a:extLst>
              <a:ext uri="{FF2B5EF4-FFF2-40B4-BE49-F238E27FC236}">
                <a16:creationId xmlns:a16="http://schemas.microsoft.com/office/drawing/2014/main" id="{A3651BCE-AA2E-4543-84E0-AE39F4C95447}"/>
              </a:ext>
            </a:extLst>
          </p:cNvPr>
          <p:cNvSpPr>
            <a:spLocks noGrp="1"/>
          </p:cNvSpPr>
          <p:nvPr>
            <p:ph idx="1"/>
          </p:nvPr>
        </p:nvSpPr>
        <p:spPr>
          <a:xfrm>
            <a:off x="1009834" y="2046303"/>
            <a:ext cx="6085644" cy="4105922"/>
          </a:xfrm>
        </p:spPr>
        <p:txBody>
          <a:bodyPr>
            <a:normAutofit/>
          </a:bodyPr>
          <a:lstStyle/>
          <a:p>
            <a:pPr algn="l">
              <a:buFont typeface="Arial" panose="020B0604020202020204" pitchFamily="34" charset="0"/>
              <a:buChar char="•"/>
            </a:pPr>
            <a:r>
              <a:rPr lang="ru-RU" sz="2500" b="1" i="0" dirty="0">
                <a:solidFill>
                  <a:schemeClr val="accent6">
                    <a:lumMod val="75000"/>
                  </a:schemeClr>
                </a:solidFill>
                <a:effectLst/>
                <a:latin typeface="Georgia" panose="02040502050405020303" pitchFamily="18" charset="0"/>
              </a:rPr>
              <a:t>Требование 5: </a:t>
            </a:r>
            <a:r>
              <a:rPr lang="ru-RU" sz="2500" b="0" i="0" dirty="0">
                <a:solidFill>
                  <a:srgbClr val="202122"/>
                </a:solidFill>
                <a:effectLst/>
                <a:latin typeface="Georgia" panose="02040502050405020303" pitchFamily="18" charset="0"/>
              </a:rPr>
              <a:t>использование и регулярное </a:t>
            </a:r>
            <a:r>
              <a:rPr lang="ru-RU" sz="2500" b="0" i="0" dirty="0">
                <a:solidFill>
                  <a:schemeClr val="tx1"/>
                </a:solidFill>
                <a:effectLst/>
                <a:latin typeface="Georgia" panose="02040502050405020303" pitchFamily="18" charset="0"/>
              </a:rPr>
              <a:t>обновление</a:t>
            </a:r>
            <a:r>
              <a:rPr lang="ru-RU" sz="2500" b="0" i="0" dirty="0">
                <a:solidFill>
                  <a:srgbClr val="202122"/>
                </a:solidFill>
                <a:effectLst/>
                <a:latin typeface="Georgia" panose="02040502050405020303" pitchFamily="18" charset="0"/>
              </a:rPr>
              <a:t> </a:t>
            </a:r>
            <a:r>
              <a:rPr lang="ru-RU" sz="2500" b="0" i="0" strike="noStrike" dirty="0">
                <a:effectLst/>
                <a:latin typeface="Georgia" panose="02040502050405020303" pitchFamily="18" charset="0"/>
                <a:hlinkClick r:id="rId2" tooltip="Антивирусная программа">
                  <a:extLst>
                    <a:ext uri="{A12FA001-AC4F-418D-AE19-62706E023703}">
                      <ahyp:hlinkClr xmlns:ahyp="http://schemas.microsoft.com/office/drawing/2018/hyperlinkcolor" val="tx"/>
                    </a:ext>
                  </a:extLst>
                </a:hlinkClick>
              </a:rPr>
              <a:t>антивирусного программного обеспечения</a:t>
            </a:r>
            <a:r>
              <a:rPr lang="ru-RU" sz="2500" b="0" i="0" dirty="0">
                <a:solidFill>
                  <a:srgbClr val="202122"/>
                </a:solidFill>
                <a:effectLst/>
                <a:latin typeface="Georgia" panose="02040502050405020303" pitchFamily="18" charset="0"/>
              </a:rPr>
              <a:t>.</a:t>
            </a:r>
            <a:endParaRPr lang="en-US" sz="2500" b="0" i="0" dirty="0">
              <a:solidFill>
                <a:srgbClr val="202122"/>
              </a:solidFill>
              <a:effectLst/>
              <a:latin typeface="Georgia" panose="02040502050405020303" pitchFamily="18" charset="0"/>
            </a:endParaRPr>
          </a:p>
          <a:p>
            <a:pPr algn="l">
              <a:buFont typeface="Arial" panose="020B0604020202020204" pitchFamily="34" charset="0"/>
              <a:buChar char="•"/>
            </a:pPr>
            <a:endParaRPr lang="ru-RU" sz="2500" b="0" i="0" dirty="0">
              <a:solidFill>
                <a:srgbClr val="202122"/>
              </a:solidFill>
              <a:effectLst/>
              <a:latin typeface="Georgia" panose="02040502050405020303" pitchFamily="18" charset="0"/>
            </a:endParaRPr>
          </a:p>
          <a:p>
            <a:pPr algn="l">
              <a:buFont typeface="Arial" panose="020B0604020202020204" pitchFamily="34" charset="0"/>
              <a:buChar char="•"/>
            </a:pPr>
            <a:r>
              <a:rPr lang="ru-RU" sz="2500" b="1" i="0" dirty="0">
                <a:solidFill>
                  <a:schemeClr val="accent6">
                    <a:lumMod val="75000"/>
                  </a:schemeClr>
                </a:solidFill>
                <a:effectLst/>
                <a:latin typeface="Georgia" panose="02040502050405020303" pitchFamily="18" charset="0"/>
              </a:rPr>
              <a:t>Требование 6:</a:t>
            </a:r>
            <a:r>
              <a:rPr lang="ru-RU" sz="2500" b="0" i="0" dirty="0">
                <a:solidFill>
                  <a:srgbClr val="202122"/>
                </a:solidFill>
                <a:effectLst/>
                <a:latin typeface="Georgia" panose="02040502050405020303" pitchFamily="18" charset="0"/>
              </a:rPr>
              <a:t> разработка и поддержка безопасных систем и приложений.</a:t>
            </a:r>
          </a:p>
          <a:p>
            <a:endParaRPr lang="en-US" sz="2500" dirty="0">
              <a:latin typeface="Georgia" panose="02040502050405020303" pitchFamily="18" charset="0"/>
            </a:endParaRPr>
          </a:p>
        </p:txBody>
      </p:sp>
      <p:pic>
        <p:nvPicPr>
          <p:cNvPr id="10242" name="Picture 2">
            <a:extLst>
              <a:ext uri="{FF2B5EF4-FFF2-40B4-BE49-F238E27FC236}">
                <a16:creationId xmlns:a16="http://schemas.microsoft.com/office/drawing/2014/main" id="{C9B8BDF5-324A-40C6-9263-AF053F482791}"/>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763" b="97328" l="7935" r="90000">
                        <a14:foregroundMark x1="8152" y1="44466" x2="8152" y2="44466"/>
                        <a14:foregroundMark x1="27391" y1="6870" x2="27391" y2="6870"/>
                        <a14:foregroundMark x1="27391" y1="954" x2="27391" y2="954"/>
                        <a14:foregroundMark x1="58913" y1="78053" x2="58913" y2="78053"/>
                        <a14:foregroundMark x1="54130" y1="81489" x2="54130" y2="81489"/>
                        <a14:foregroundMark x1="66848" y1="88931" x2="66848" y2="88931"/>
                        <a14:foregroundMark x1="49565" y1="79198" x2="62283" y2="72137"/>
                        <a14:foregroundMark x1="62283" y1="72137" x2="62174" y2="66412"/>
                        <a14:foregroundMark x1="62174" y1="66412" x2="78913" y2="97328"/>
                        <a14:foregroundMark x1="78913" y1="97328" x2="78913" y2="97328"/>
                        <a14:foregroundMark x1="50326" y1="67748" x2="57391" y2="73282"/>
                        <a14:foregroundMark x1="56304" y1="60687" x2="63804" y2="76336"/>
                        <a14:foregroundMark x1="49674" y1="70992" x2="54674" y2="80916"/>
                        <a14:foregroundMark x1="10543" y1="39885" x2="9783" y2="55344"/>
                        <a14:foregroundMark x1="9783" y1="55344" x2="17826" y2="63359"/>
                        <a14:foregroundMark x1="17826" y1="63359" x2="33152" y2="48855"/>
                        <a14:foregroundMark x1="18043" y1="51908" x2="18043" y2="51908"/>
                        <a14:foregroundMark x1="13804" y1="46565" x2="26087" y2="54962"/>
                      </a14:backgroundRemoval>
                    </a14:imgEffect>
                  </a14:imgLayer>
                </a14:imgProps>
              </a:ext>
              <a:ext uri="{28A0092B-C50C-407E-A947-70E740481C1C}">
                <a14:useLocalDpi xmlns:a14="http://schemas.microsoft.com/office/drawing/2010/main" val="0"/>
              </a:ext>
            </a:extLst>
          </a:blip>
          <a:srcRect/>
          <a:stretch>
            <a:fillRect/>
          </a:stretch>
        </p:blipFill>
        <p:spPr bwMode="auto">
          <a:xfrm>
            <a:off x="6235016" y="2840855"/>
            <a:ext cx="7053005" cy="40171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6111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61D9A4-C071-4865-9E9B-F6C1CA63CAD6}"/>
              </a:ext>
            </a:extLst>
          </p:cNvPr>
          <p:cNvSpPr>
            <a:spLocks noGrp="1"/>
          </p:cNvSpPr>
          <p:nvPr>
            <p:ph type="title"/>
          </p:nvPr>
        </p:nvSpPr>
        <p:spPr>
          <a:xfrm>
            <a:off x="1143000" y="333098"/>
            <a:ext cx="10058400" cy="1315004"/>
          </a:xfrm>
        </p:spPr>
        <p:txBody>
          <a:bodyPr>
            <a:normAutofit/>
          </a:bodyPr>
          <a:lstStyle/>
          <a:p>
            <a:pPr algn="ctr"/>
            <a:r>
              <a:rPr lang="ru-RU" sz="3600" b="1" dirty="0">
                <a:solidFill>
                  <a:srgbClr val="000000"/>
                </a:solidFill>
                <a:effectLst>
                  <a:outerShdw blurRad="38100" dist="38100" dir="2700000" algn="tl">
                    <a:srgbClr val="000000">
                      <a:alpha val="43137"/>
                    </a:srgbClr>
                  </a:outerShdw>
                </a:effectLst>
                <a:latin typeface="Georgia" panose="02040502050405020303" pitchFamily="18" charset="0"/>
              </a:rPr>
              <a:t>Реализация мер по строгому контролю доступа</a:t>
            </a:r>
            <a:endParaRPr lang="en-US" sz="4000" dirty="0"/>
          </a:p>
        </p:txBody>
      </p:sp>
      <p:sp>
        <p:nvSpPr>
          <p:cNvPr id="3" name="Content Placeholder 2">
            <a:extLst>
              <a:ext uri="{FF2B5EF4-FFF2-40B4-BE49-F238E27FC236}">
                <a16:creationId xmlns:a16="http://schemas.microsoft.com/office/drawing/2014/main" id="{F80126C5-F8B9-4935-B7A7-93E09FF560FF}"/>
              </a:ext>
            </a:extLst>
          </p:cNvPr>
          <p:cNvSpPr>
            <a:spLocks noGrp="1"/>
          </p:cNvSpPr>
          <p:nvPr>
            <p:ph idx="1"/>
          </p:nvPr>
        </p:nvSpPr>
        <p:spPr>
          <a:xfrm>
            <a:off x="1025370" y="1868565"/>
            <a:ext cx="6822489" cy="4434396"/>
          </a:xfrm>
        </p:spPr>
        <p:txBody>
          <a:bodyPr>
            <a:normAutofit fontScale="92500"/>
          </a:bodyPr>
          <a:lstStyle/>
          <a:p>
            <a:pPr algn="l">
              <a:buFont typeface="Arial" panose="020B0604020202020204" pitchFamily="34" charset="0"/>
              <a:buChar char="•"/>
            </a:pPr>
            <a:r>
              <a:rPr lang="ru-RU" sz="2500" b="1" i="0" dirty="0">
                <a:solidFill>
                  <a:schemeClr val="accent6">
                    <a:lumMod val="75000"/>
                  </a:schemeClr>
                </a:solidFill>
                <a:effectLst/>
                <a:latin typeface="Georgia" panose="02040502050405020303" pitchFamily="18" charset="0"/>
              </a:rPr>
              <a:t>Требование 7: </a:t>
            </a:r>
            <a:r>
              <a:rPr lang="ru-RU" sz="2500" b="0" i="0" dirty="0">
                <a:solidFill>
                  <a:schemeClr val="tx1"/>
                </a:solidFill>
                <a:effectLst/>
                <a:latin typeface="Georgia" panose="02040502050405020303" pitchFamily="18" charset="0"/>
              </a:rPr>
              <a:t>ограничение доступа к данным держателей карт в соответствии со служебной необходимостью.</a:t>
            </a:r>
            <a:endParaRPr lang="en-US" sz="2500" b="0" i="0" dirty="0">
              <a:solidFill>
                <a:schemeClr val="tx1"/>
              </a:solidFill>
              <a:effectLst/>
              <a:latin typeface="Georgia" panose="02040502050405020303" pitchFamily="18" charset="0"/>
            </a:endParaRPr>
          </a:p>
          <a:p>
            <a:pPr algn="l">
              <a:buFont typeface="Arial" panose="020B0604020202020204" pitchFamily="34" charset="0"/>
              <a:buChar char="•"/>
            </a:pPr>
            <a:endParaRPr lang="ru-RU" sz="2500" b="0" i="0" dirty="0">
              <a:solidFill>
                <a:schemeClr val="tx1"/>
              </a:solidFill>
              <a:effectLst/>
              <a:latin typeface="Georgia" panose="02040502050405020303" pitchFamily="18" charset="0"/>
            </a:endParaRPr>
          </a:p>
          <a:p>
            <a:pPr algn="l">
              <a:buFont typeface="Arial" panose="020B0604020202020204" pitchFamily="34" charset="0"/>
              <a:buChar char="•"/>
            </a:pPr>
            <a:r>
              <a:rPr lang="ru-RU" sz="2500" b="1" i="0" dirty="0">
                <a:solidFill>
                  <a:schemeClr val="accent6">
                    <a:lumMod val="75000"/>
                  </a:schemeClr>
                </a:solidFill>
                <a:effectLst/>
                <a:latin typeface="Georgia" panose="02040502050405020303" pitchFamily="18" charset="0"/>
              </a:rPr>
              <a:t>Требование 8:</a:t>
            </a:r>
            <a:r>
              <a:rPr lang="ru-RU" sz="2500" b="0" i="0" dirty="0">
                <a:solidFill>
                  <a:schemeClr val="tx1"/>
                </a:solidFill>
                <a:effectLst/>
                <a:latin typeface="Georgia" panose="02040502050405020303" pitchFamily="18" charset="0"/>
              </a:rPr>
              <a:t> присвоение уникального идентификатора каждому лицу, имеющему доступ к информационной инфраструктуре.</a:t>
            </a:r>
            <a:endParaRPr lang="en-US" sz="2500" b="0" i="0" dirty="0">
              <a:solidFill>
                <a:schemeClr val="tx1"/>
              </a:solidFill>
              <a:effectLst/>
              <a:latin typeface="Georgia" panose="02040502050405020303" pitchFamily="18" charset="0"/>
            </a:endParaRPr>
          </a:p>
          <a:p>
            <a:pPr algn="l">
              <a:buFont typeface="Arial" panose="020B0604020202020204" pitchFamily="34" charset="0"/>
              <a:buChar char="•"/>
            </a:pPr>
            <a:endParaRPr lang="ru-RU" sz="2500" b="0" i="0" dirty="0">
              <a:solidFill>
                <a:schemeClr val="tx1"/>
              </a:solidFill>
              <a:effectLst/>
              <a:latin typeface="Georgia" panose="02040502050405020303" pitchFamily="18" charset="0"/>
            </a:endParaRPr>
          </a:p>
          <a:p>
            <a:pPr algn="l">
              <a:buFont typeface="Arial" panose="020B0604020202020204" pitchFamily="34" charset="0"/>
              <a:buChar char="•"/>
            </a:pPr>
            <a:r>
              <a:rPr lang="ru-RU" sz="2500" b="1" i="0" dirty="0">
                <a:solidFill>
                  <a:schemeClr val="accent6">
                    <a:lumMod val="75000"/>
                  </a:schemeClr>
                </a:solidFill>
                <a:effectLst/>
                <a:latin typeface="Georgia" panose="02040502050405020303" pitchFamily="18" charset="0"/>
              </a:rPr>
              <a:t>Требование 9: </a:t>
            </a:r>
            <a:r>
              <a:rPr lang="ru-RU" sz="2500" b="0" i="0" dirty="0">
                <a:solidFill>
                  <a:schemeClr val="tx1"/>
                </a:solidFill>
                <a:effectLst/>
                <a:latin typeface="Georgia" panose="02040502050405020303" pitchFamily="18" charset="0"/>
              </a:rPr>
              <a:t>ограничение физического доступа к данным держателей карт.</a:t>
            </a:r>
          </a:p>
          <a:p>
            <a:endParaRPr lang="en-US" sz="2500" dirty="0">
              <a:solidFill>
                <a:schemeClr val="tx1"/>
              </a:solidFill>
              <a:latin typeface="Georgia" panose="02040502050405020303" pitchFamily="18" charset="0"/>
            </a:endParaRPr>
          </a:p>
        </p:txBody>
      </p:sp>
      <p:pic>
        <p:nvPicPr>
          <p:cNvPr id="11268" name="Picture 4">
            <a:extLst>
              <a:ext uri="{FF2B5EF4-FFF2-40B4-BE49-F238E27FC236}">
                <a16:creationId xmlns:a16="http://schemas.microsoft.com/office/drawing/2014/main" id="{4EAC4484-B52F-447A-B54E-50D37BCB7C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47859" y="2690552"/>
            <a:ext cx="4184342" cy="27904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72171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61169D-983F-4EC0-B835-9DF3286141D4}"/>
              </a:ext>
            </a:extLst>
          </p:cNvPr>
          <p:cNvSpPr>
            <a:spLocks noGrp="1"/>
          </p:cNvSpPr>
          <p:nvPr>
            <p:ph type="title"/>
          </p:nvPr>
        </p:nvSpPr>
        <p:spPr>
          <a:xfrm>
            <a:off x="1295400" y="396906"/>
            <a:ext cx="9601200" cy="1187388"/>
          </a:xfrm>
        </p:spPr>
        <p:txBody>
          <a:bodyPr anchor="ctr">
            <a:normAutofit fontScale="90000"/>
          </a:bodyPr>
          <a:lstStyle/>
          <a:p>
            <a:pPr algn="ctr"/>
            <a:br>
              <a:rPr lang="ru-RU" b="1" i="0" dirty="0">
                <a:solidFill>
                  <a:srgbClr val="000000"/>
                </a:solidFill>
                <a:effectLst/>
                <a:latin typeface="Rubik"/>
              </a:rPr>
            </a:br>
            <a:r>
              <a:rPr lang="ru-RU" sz="4000" b="1" dirty="0">
                <a:solidFill>
                  <a:srgbClr val="000000"/>
                </a:solidFill>
                <a:effectLst>
                  <a:outerShdw blurRad="38100" dist="38100" dir="2700000" algn="tl">
                    <a:srgbClr val="000000">
                      <a:alpha val="43137"/>
                    </a:srgbClr>
                  </a:outerShdw>
                </a:effectLst>
                <a:latin typeface="Georgia" panose="02040502050405020303" pitchFamily="18" charset="0"/>
              </a:rPr>
              <a:t>Регулярный мониторинг и тестирование сети</a:t>
            </a:r>
            <a:br>
              <a:rPr lang="ru-RU" b="1" i="0" dirty="0">
                <a:solidFill>
                  <a:srgbClr val="000000"/>
                </a:solidFill>
                <a:effectLst/>
                <a:latin typeface="Arial" panose="020B0604020202020204" pitchFamily="34" charset="0"/>
              </a:rPr>
            </a:br>
            <a:endParaRPr lang="en-US" dirty="0"/>
          </a:p>
        </p:txBody>
      </p:sp>
      <p:sp>
        <p:nvSpPr>
          <p:cNvPr id="3" name="Content Placeholder 2">
            <a:extLst>
              <a:ext uri="{FF2B5EF4-FFF2-40B4-BE49-F238E27FC236}">
                <a16:creationId xmlns:a16="http://schemas.microsoft.com/office/drawing/2014/main" id="{94D798D5-5B1B-4B25-9A77-635B83B033B1}"/>
              </a:ext>
            </a:extLst>
          </p:cNvPr>
          <p:cNvSpPr>
            <a:spLocks noGrp="1"/>
          </p:cNvSpPr>
          <p:nvPr>
            <p:ph idx="1"/>
          </p:nvPr>
        </p:nvSpPr>
        <p:spPr>
          <a:xfrm>
            <a:off x="1043126" y="2294878"/>
            <a:ext cx="6067887" cy="3581400"/>
          </a:xfrm>
        </p:spPr>
        <p:txBody>
          <a:bodyPr>
            <a:normAutofit lnSpcReduction="10000"/>
          </a:bodyPr>
          <a:lstStyle/>
          <a:p>
            <a:pPr algn="l">
              <a:buFont typeface="Arial" panose="020B0604020202020204" pitchFamily="34" charset="0"/>
              <a:buChar char="•"/>
            </a:pPr>
            <a:r>
              <a:rPr lang="ru-RU" sz="2500" b="1" i="0" dirty="0">
                <a:solidFill>
                  <a:schemeClr val="accent6">
                    <a:lumMod val="75000"/>
                  </a:schemeClr>
                </a:solidFill>
                <a:effectLst/>
                <a:latin typeface="Georgia" panose="02040502050405020303" pitchFamily="18" charset="0"/>
              </a:rPr>
              <a:t>Требование 10: </a:t>
            </a:r>
            <a:r>
              <a:rPr lang="ru-RU" sz="2500" b="0" i="0" dirty="0">
                <a:solidFill>
                  <a:srgbClr val="202122"/>
                </a:solidFill>
                <a:effectLst/>
                <a:latin typeface="Georgia" panose="02040502050405020303" pitchFamily="18" charset="0"/>
              </a:rPr>
              <a:t>контроль и отслеживание всех сеансов доступа к сетевым ресурсам и данным держателей карт.</a:t>
            </a:r>
            <a:endParaRPr lang="en-US" sz="2500" b="0" i="0" dirty="0">
              <a:solidFill>
                <a:srgbClr val="202122"/>
              </a:solidFill>
              <a:effectLst/>
              <a:latin typeface="Georgia" panose="02040502050405020303" pitchFamily="18" charset="0"/>
            </a:endParaRPr>
          </a:p>
          <a:p>
            <a:pPr algn="l">
              <a:buFont typeface="Arial" panose="020B0604020202020204" pitchFamily="34" charset="0"/>
              <a:buChar char="•"/>
            </a:pPr>
            <a:endParaRPr lang="ru-RU" sz="2500" b="0" i="0" dirty="0">
              <a:solidFill>
                <a:srgbClr val="202122"/>
              </a:solidFill>
              <a:effectLst/>
              <a:latin typeface="Georgia" panose="02040502050405020303" pitchFamily="18" charset="0"/>
            </a:endParaRPr>
          </a:p>
          <a:p>
            <a:pPr algn="l">
              <a:buFont typeface="Arial" panose="020B0604020202020204" pitchFamily="34" charset="0"/>
              <a:buChar char="•"/>
            </a:pPr>
            <a:r>
              <a:rPr lang="ru-RU" sz="2500" b="1" i="0" dirty="0">
                <a:solidFill>
                  <a:schemeClr val="accent6">
                    <a:lumMod val="75000"/>
                  </a:schemeClr>
                </a:solidFill>
                <a:effectLst/>
                <a:latin typeface="Georgia" panose="02040502050405020303" pitchFamily="18" charset="0"/>
              </a:rPr>
              <a:t>Требование 11: </a:t>
            </a:r>
            <a:r>
              <a:rPr lang="ru-RU" sz="2500" b="0" i="0" dirty="0">
                <a:effectLst/>
                <a:latin typeface="Georgia" panose="02040502050405020303" pitchFamily="18" charset="0"/>
              </a:rPr>
              <a:t>регулярное </a:t>
            </a:r>
            <a:r>
              <a:rPr lang="ru-RU" sz="2500" b="0" i="0" u="none" strike="noStrike" dirty="0">
                <a:effectLst/>
                <a:latin typeface="Georgia" panose="02040502050405020303" pitchFamily="18" charset="0"/>
                <a:hlinkClick r:id="rId2" tooltip="Испытание на проникновение">
                  <a:extLst>
                    <a:ext uri="{A12FA001-AC4F-418D-AE19-62706E023703}">
                      <ahyp:hlinkClr xmlns:ahyp="http://schemas.microsoft.com/office/drawing/2018/hyperlinkcolor" val="tx"/>
                    </a:ext>
                  </a:extLst>
                </a:hlinkClick>
              </a:rPr>
              <a:t>тестирование</a:t>
            </a:r>
            <a:r>
              <a:rPr lang="ru-RU" sz="2500" b="0" i="0" dirty="0">
                <a:effectLst/>
                <a:latin typeface="Georgia" panose="02040502050405020303" pitchFamily="18" charset="0"/>
              </a:rPr>
              <a:t> систем и процессов обеспечения безопасности.</a:t>
            </a:r>
          </a:p>
          <a:p>
            <a:endParaRPr lang="en-US" sz="2500" dirty="0">
              <a:latin typeface="Georgia" panose="02040502050405020303" pitchFamily="18" charset="0"/>
            </a:endParaRPr>
          </a:p>
        </p:txBody>
      </p:sp>
      <p:pic>
        <p:nvPicPr>
          <p:cNvPr id="12290" name="Picture 2">
            <a:extLst>
              <a:ext uri="{FF2B5EF4-FFF2-40B4-BE49-F238E27FC236}">
                <a16:creationId xmlns:a16="http://schemas.microsoft.com/office/drawing/2014/main" id="{C3773766-59D9-49E9-952A-84846087DB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89072" y="3563760"/>
            <a:ext cx="5152007" cy="28973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5619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904AAE-8508-48C0-B279-9A84B7452D09}"/>
              </a:ext>
            </a:extLst>
          </p:cNvPr>
          <p:cNvSpPr>
            <a:spLocks noGrp="1"/>
          </p:cNvSpPr>
          <p:nvPr>
            <p:ph type="title"/>
          </p:nvPr>
        </p:nvSpPr>
        <p:spPr>
          <a:xfrm>
            <a:off x="1143000" y="295482"/>
            <a:ext cx="10058400" cy="1187090"/>
          </a:xfrm>
        </p:spPr>
        <p:txBody>
          <a:bodyPr>
            <a:normAutofit/>
          </a:bodyPr>
          <a:lstStyle/>
          <a:p>
            <a:pPr algn="ctr"/>
            <a:r>
              <a:rPr lang="ru-RU" sz="3600" b="1" dirty="0">
                <a:solidFill>
                  <a:srgbClr val="000000"/>
                </a:solidFill>
                <a:effectLst>
                  <a:outerShdw blurRad="38100" dist="38100" dir="2700000" algn="tl">
                    <a:srgbClr val="000000">
                      <a:alpha val="43137"/>
                    </a:srgbClr>
                  </a:outerShdw>
                </a:effectLst>
                <a:latin typeface="Georgia" panose="02040502050405020303" pitchFamily="18" charset="0"/>
              </a:rPr>
              <a:t>Поддержка политики информационной безопасности</a:t>
            </a:r>
            <a:endParaRPr lang="en-US" sz="3600" b="1" dirty="0">
              <a:solidFill>
                <a:srgbClr val="000000"/>
              </a:solidFill>
              <a:effectLst>
                <a:outerShdw blurRad="38100" dist="38100" dir="2700000" algn="tl">
                  <a:srgbClr val="000000">
                    <a:alpha val="43137"/>
                  </a:srgbClr>
                </a:outerShdw>
              </a:effectLst>
              <a:latin typeface="Georgia" panose="02040502050405020303" pitchFamily="18" charset="0"/>
            </a:endParaRPr>
          </a:p>
        </p:txBody>
      </p:sp>
      <p:sp>
        <p:nvSpPr>
          <p:cNvPr id="3" name="Content Placeholder 2">
            <a:extLst>
              <a:ext uri="{FF2B5EF4-FFF2-40B4-BE49-F238E27FC236}">
                <a16:creationId xmlns:a16="http://schemas.microsoft.com/office/drawing/2014/main" id="{2A35C583-0927-49DA-8C61-7B56D38A8674}"/>
              </a:ext>
            </a:extLst>
          </p:cNvPr>
          <p:cNvSpPr>
            <a:spLocks noGrp="1"/>
          </p:cNvSpPr>
          <p:nvPr>
            <p:ph idx="1"/>
          </p:nvPr>
        </p:nvSpPr>
        <p:spPr>
          <a:xfrm>
            <a:off x="1052004" y="2943835"/>
            <a:ext cx="4779636" cy="2154757"/>
          </a:xfrm>
        </p:spPr>
        <p:txBody>
          <a:bodyPr>
            <a:normAutofit/>
          </a:bodyPr>
          <a:lstStyle/>
          <a:p>
            <a:pPr>
              <a:buFont typeface="Arial" panose="020B0604020202020204" pitchFamily="34" charset="0"/>
              <a:buChar char="•"/>
            </a:pPr>
            <a:r>
              <a:rPr lang="ru-RU" sz="2500" b="1" dirty="0">
                <a:solidFill>
                  <a:schemeClr val="accent6">
                    <a:lumMod val="75000"/>
                  </a:schemeClr>
                </a:solidFill>
                <a:latin typeface="Georgia" panose="02040502050405020303" pitchFamily="18" charset="0"/>
              </a:rPr>
              <a:t>Требование 12: </a:t>
            </a:r>
            <a:r>
              <a:rPr lang="ru-RU" sz="2500" dirty="0">
                <a:solidFill>
                  <a:schemeClr val="tx1"/>
                </a:solidFill>
                <a:latin typeface="Georgia" panose="02040502050405020303" pitchFamily="18" charset="0"/>
              </a:rPr>
              <a:t>разработка, поддержка и исполнение политики информационной безопасности.</a:t>
            </a:r>
          </a:p>
          <a:p>
            <a:endParaRPr lang="en-US" sz="2500" dirty="0"/>
          </a:p>
        </p:txBody>
      </p:sp>
      <p:pic>
        <p:nvPicPr>
          <p:cNvPr id="4" name="Picture 2">
            <a:extLst>
              <a:ext uri="{FF2B5EF4-FFF2-40B4-BE49-F238E27FC236}">
                <a16:creationId xmlns:a16="http://schemas.microsoft.com/office/drawing/2014/main" id="{88B115D5-E332-450F-AE61-9ECF312054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66808" y="1575487"/>
            <a:ext cx="6681699" cy="49870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52694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43538A-3194-4327-96B3-58057CFFF1FF}"/>
              </a:ext>
            </a:extLst>
          </p:cNvPr>
          <p:cNvSpPr>
            <a:spLocks noGrp="1"/>
          </p:cNvSpPr>
          <p:nvPr>
            <p:ph type="title"/>
          </p:nvPr>
        </p:nvSpPr>
        <p:spPr>
          <a:xfrm>
            <a:off x="1295400" y="353627"/>
            <a:ext cx="9601200" cy="636973"/>
          </a:xfrm>
        </p:spPr>
        <p:txBody>
          <a:bodyPr/>
          <a:lstStyle/>
          <a:p>
            <a:pPr algn="ctr"/>
            <a:r>
              <a:rPr lang="ru-RU" sz="3600" b="1" dirty="0">
                <a:solidFill>
                  <a:srgbClr val="000000"/>
                </a:solidFill>
                <a:effectLst>
                  <a:outerShdw blurRad="38100" dist="38100" dir="2700000" algn="tl">
                    <a:srgbClr val="000000">
                      <a:alpha val="43137"/>
                    </a:srgbClr>
                  </a:outerShdw>
                </a:effectLst>
                <a:latin typeface="Georgia" panose="02040502050405020303" pitchFamily="18" charset="0"/>
              </a:rPr>
              <a:t>Версии стандарта </a:t>
            </a:r>
            <a:r>
              <a:rPr lang="en-US" sz="3600" b="1" dirty="0">
                <a:solidFill>
                  <a:srgbClr val="000000"/>
                </a:solidFill>
                <a:effectLst>
                  <a:outerShdw blurRad="38100" dist="38100" dir="2700000" algn="tl">
                    <a:srgbClr val="000000">
                      <a:alpha val="43137"/>
                    </a:srgbClr>
                  </a:outerShdw>
                </a:effectLst>
                <a:latin typeface="Georgia" panose="02040502050405020303" pitchFamily="18" charset="0"/>
              </a:rPr>
              <a:t>PCI DSS</a:t>
            </a:r>
            <a:endParaRPr lang="en-US" dirty="0"/>
          </a:p>
        </p:txBody>
      </p:sp>
      <p:sp>
        <p:nvSpPr>
          <p:cNvPr id="3" name="Content Placeholder 2">
            <a:extLst>
              <a:ext uri="{FF2B5EF4-FFF2-40B4-BE49-F238E27FC236}">
                <a16:creationId xmlns:a16="http://schemas.microsoft.com/office/drawing/2014/main" id="{E6B652B8-1BE6-4AD8-A8B7-C35F2AEAF3AE}"/>
              </a:ext>
            </a:extLst>
          </p:cNvPr>
          <p:cNvSpPr>
            <a:spLocks noGrp="1"/>
          </p:cNvSpPr>
          <p:nvPr>
            <p:ph idx="1"/>
          </p:nvPr>
        </p:nvSpPr>
        <p:spPr>
          <a:xfrm>
            <a:off x="972105" y="1393794"/>
            <a:ext cx="4940424" cy="3284738"/>
          </a:xfrm>
        </p:spPr>
        <p:txBody>
          <a:bodyPr>
            <a:normAutofit/>
          </a:bodyPr>
          <a:lstStyle/>
          <a:p>
            <a:pPr algn="l">
              <a:lnSpc>
                <a:spcPct val="110000"/>
              </a:lnSpc>
              <a:buFont typeface="Courier New" panose="02070309020205020404" pitchFamily="49" charset="0"/>
              <a:buChar char="o"/>
            </a:pPr>
            <a:r>
              <a:rPr lang="ru-RU" sz="1800" b="0" i="0" dirty="0">
                <a:effectLst/>
                <a:latin typeface="Georgia" panose="02040502050405020303" pitchFamily="18" charset="0"/>
              </a:rPr>
              <a:t>1.0 — первоначальная версия стандарта.</a:t>
            </a:r>
          </a:p>
          <a:p>
            <a:pPr algn="l">
              <a:lnSpc>
                <a:spcPct val="110000"/>
              </a:lnSpc>
              <a:buFont typeface="Courier New" panose="02070309020205020404" pitchFamily="49" charset="0"/>
              <a:buChar char="o"/>
            </a:pPr>
            <a:r>
              <a:rPr lang="ru-RU" sz="1800" b="0" i="0" dirty="0">
                <a:effectLst/>
                <a:latin typeface="Georgia" panose="02040502050405020303" pitchFamily="18" charset="0"/>
              </a:rPr>
              <a:t>1.1 — принята в сентябре </a:t>
            </a:r>
            <a:r>
              <a:rPr lang="ru-RU" sz="1800" b="0" i="0" u="none" strike="noStrike" dirty="0">
                <a:effectLst/>
                <a:latin typeface="Georgia" panose="02040502050405020303" pitchFamily="18" charset="0"/>
                <a:hlinkClick r:id="rId2" tooltip="2006 год">
                  <a:extLst>
                    <a:ext uri="{A12FA001-AC4F-418D-AE19-62706E023703}">
                      <ahyp:hlinkClr xmlns:ahyp="http://schemas.microsoft.com/office/drawing/2018/hyperlinkcolor" val="tx"/>
                    </a:ext>
                  </a:extLst>
                </a:hlinkClick>
              </a:rPr>
              <a:t>2006 года</a:t>
            </a:r>
            <a:r>
              <a:rPr lang="ru-RU" sz="1800" b="0" i="0" dirty="0">
                <a:effectLst/>
                <a:latin typeface="Georgia" panose="02040502050405020303" pitchFamily="18" charset="0"/>
              </a:rPr>
              <a:t>.</a:t>
            </a:r>
          </a:p>
          <a:p>
            <a:pPr algn="l">
              <a:lnSpc>
                <a:spcPct val="110000"/>
              </a:lnSpc>
              <a:buFont typeface="Courier New" panose="02070309020205020404" pitchFamily="49" charset="0"/>
              <a:buChar char="o"/>
            </a:pPr>
            <a:r>
              <a:rPr lang="ru-RU" sz="1800" b="0" i="0" dirty="0">
                <a:effectLst/>
                <a:latin typeface="Georgia" panose="02040502050405020303" pitchFamily="18" charset="0"/>
              </a:rPr>
              <a:t>1.2 — принята в октябре </a:t>
            </a:r>
            <a:r>
              <a:rPr lang="ru-RU" sz="1800" b="0" i="0" u="none" strike="noStrike" dirty="0">
                <a:effectLst/>
                <a:latin typeface="Georgia" panose="02040502050405020303" pitchFamily="18" charset="0"/>
                <a:hlinkClick r:id="rId3" tooltip="2008 год">
                  <a:extLst>
                    <a:ext uri="{A12FA001-AC4F-418D-AE19-62706E023703}">
                      <ahyp:hlinkClr xmlns:ahyp="http://schemas.microsoft.com/office/drawing/2018/hyperlinkcolor" val="tx"/>
                    </a:ext>
                  </a:extLst>
                </a:hlinkClick>
              </a:rPr>
              <a:t>2008 года</a:t>
            </a:r>
            <a:r>
              <a:rPr lang="ru-RU" sz="1800" b="0" i="0" dirty="0">
                <a:effectLst/>
                <a:latin typeface="Georgia" panose="02040502050405020303" pitchFamily="18" charset="0"/>
              </a:rPr>
              <a:t>.</a:t>
            </a:r>
          </a:p>
          <a:p>
            <a:pPr algn="l">
              <a:lnSpc>
                <a:spcPct val="110000"/>
              </a:lnSpc>
              <a:buFont typeface="Courier New" panose="02070309020205020404" pitchFamily="49" charset="0"/>
              <a:buChar char="o"/>
            </a:pPr>
            <a:r>
              <a:rPr lang="ru-RU" sz="1800" b="0" i="0" dirty="0">
                <a:effectLst/>
                <a:latin typeface="Georgia" panose="02040502050405020303" pitchFamily="18" charset="0"/>
              </a:rPr>
              <a:t>1.2.1, малая редакция — принята в июле </a:t>
            </a:r>
            <a:r>
              <a:rPr lang="ru-RU" sz="1800" b="0" i="0" u="none" strike="noStrike" dirty="0">
                <a:effectLst/>
                <a:latin typeface="Georgia" panose="02040502050405020303" pitchFamily="18" charset="0"/>
                <a:hlinkClick r:id="rId4" tooltip="2009 год">
                  <a:extLst>
                    <a:ext uri="{A12FA001-AC4F-418D-AE19-62706E023703}">
                      <ahyp:hlinkClr xmlns:ahyp="http://schemas.microsoft.com/office/drawing/2018/hyperlinkcolor" val="tx"/>
                    </a:ext>
                  </a:extLst>
                </a:hlinkClick>
              </a:rPr>
              <a:t>2009 года</a:t>
            </a:r>
            <a:r>
              <a:rPr lang="ru-RU" sz="1800" b="0" i="0" dirty="0">
                <a:effectLst/>
                <a:latin typeface="Georgia" panose="02040502050405020303" pitchFamily="18" charset="0"/>
              </a:rPr>
              <a:t>; содержит незначительные технические поправки.</a:t>
            </a:r>
          </a:p>
        </p:txBody>
      </p:sp>
      <p:sp>
        <p:nvSpPr>
          <p:cNvPr id="5" name="TextBox 4">
            <a:extLst>
              <a:ext uri="{FF2B5EF4-FFF2-40B4-BE49-F238E27FC236}">
                <a16:creationId xmlns:a16="http://schemas.microsoft.com/office/drawing/2014/main" id="{4C9C6673-EECC-4810-A5AD-A311DBAD9408}"/>
              </a:ext>
            </a:extLst>
          </p:cNvPr>
          <p:cNvSpPr txBox="1"/>
          <p:nvPr/>
        </p:nvSpPr>
        <p:spPr>
          <a:xfrm>
            <a:off x="3524434" y="3969512"/>
            <a:ext cx="6598326" cy="2534861"/>
          </a:xfrm>
          <a:prstGeom prst="rect">
            <a:avLst/>
          </a:prstGeom>
          <a:noFill/>
        </p:spPr>
        <p:txBody>
          <a:bodyPr wrap="square">
            <a:spAutoFit/>
          </a:bodyPr>
          <a:lstStyle/>
          <a:p>
            <a:pPr marL="342900" indent="-342900" algn="l">
              <a:lnSpc>
                <a:spcPct val="150000"/>
              </a:lnSpc>
              <a:buFont typeface="Courier New" panose="02070309020205020404" pitchFamily="49" charset="0"/>
              <a:buChar char="o"/>
            </a:pPr>
            <a:r>
              <a:rPr lang="ru-RU" dirty="0">
                <a:solidFill>
                  <a:schemeClr val="tx2"/>
                </a:solidFill>
                <a:latin typeface="Georgia" panose="02040502050405020303" pitchFamily="18" charset="0"/>
              </a:rPr>
              <a:t>2.0 — принята в октябре </a:t>
            </a:r>
            <a:r>
              <a:rPr lang="ru-RU" dirty="0">
                <a:solidFill>
                  <a:schemeClr val="tx2"/>
                </a:solidFill>
                <a:latin typeface="Georgia" panose="02040502050405020303" pitchFamily="18" charset="0"/>
                <a:hlinkClick r:id="rId5" tooltip="2010 год">
                  <a:extLst>
                    <a:ext uri="{A12FA001-AC4F-418D-AE19-62706E023703}">
                      <ahyp:hlinkClr xmlns:ahyp="http://schemas.microsoft.com/office/drawing/2018/hyperlinkcolor" val="tx"/>
                    </a:ext>
                  </a:extLst>
                </a:hlinkClick>
              </a:rPr>
              <a:t>2010 года</a:t>
            </a:r>
            <a:r>
              <a:rPr lang="ru-RU" dirty="0">
                <a:solidFill>
                  <a:schemeClr val="tx2"/>
                </a:solidFill>
                <a:latin typeface="Georgia" panose="02040502050405020303" pitchFamily="18" charset="0"/>
              </a:rPr>
              <a:t>.</a:t>
            </a:r>
          </a:p>
          <a:p>
            <a:pPr marL="342900" indent="-342900" algn="l">
              <a:lnSpc>
                <a:spcPct val="150000"/>
              </a:lnSpc>
              <a:buFont typeface="Courier New" panose="02070309020205020404" pitchFamily="49" charset="0"/>
              <a:buChar char="o"/>
            </a:pPr>
            <a:r>
              <a:rPr lang="ru-RU" dirty="0">
                <a:solidFill>
                  <a:schemeClr val="tx2"/>
                </a:solidFill>
                <a:latin typeface="Georgia" panose="02040502050405020303" pitchFamily="18" charset="0"/>
              </a:rPr>
              <a:t>3.0 — принята в ноябре </a:t>
            </a:r>
            <a:r>
              <a:rPr lang="ru-RU" dirty="0">
                <a:solidFill>
                  <a:schemeClr val="tx2"/>
                </a:solidFill>
                <a:latin typeface="Georgia" panose="02040502050405020303" pitchFamily="18" charset="0"/>
                <a:hlinkClick r:id="rId6" tooltip="2013 год">
                  <a:extLst>
                    <a:ext uri="{A12FA001-AC4F-418D-AE19-62706E023703}">
                      <ahyp:hlinkClr xmlns:ahyp="http://schemas.microsoft.com/office/drawing/2018/hyperlinkcolor" val="tx"/>
                    </a:ext>
                  </a:extLst>
                </a:hlinkClick>
              </a:rPr>
              <a:t>2013 года</a:t>
            </a:r>
            <a:r>
              <a:rPr lang="ru-RU" dirty="0">
                <a:solidFill>
                  <a:schemeClr val="tx2"/>
                </a:solidFill>
                <a:latin typeface="Georgia" panose="02040502050405020303" pitchFamily="18" charset="0"/>
              </a:rPr>
              <a:t>.</a:t>
            </a:r>
          </a:p>
          <a:p>
            <a:pPr marL="342900" indent="-342900" algn="l">
              <a:lnSpc>
                <a:spcPct val="150000"/>
              </a:lnSpc>
              <a:buFont typeface="Courier New" panose="02070309020205020404" pitchFamily="49" charset="0"/>
              <a:buChar char="o"/>
            </a:pPr>
            <a:r>
              <a:rPr lang="ru-RU" dirty="0">
                <a:solidFill>
                  <a:schemeClr val="tx2"/>
                </a:solidFill>
                <a:latin typeface="Georgia" panose="02040502050405020303" pitchFamily="18" charset="0"/>
              </a:rPr>
              <a:t>3.1 — принята в апреле </a:t>
            </a:r>
            <a:r>
              <a:rPr lang="ru-RU" dirty="0">
                <a:solidFill>
                  <a:schemeClr val="tx2"/>
                </a:solidFill>
                <a:latin typeface="Georgia" panose="02040502050405020303" pitchFamily="18" charset="0"/>
                <a:hlinkClick r:id="rId7" tooltip="2015 год">
                  <a:extLst>
                    <a:ext uri="{A12FA001-AC4F-418D-AE19-62706E023703}">
                      <ahyp:hlinkClr xmlns:ahyp="http://schemas.microsoft.com/office/drawing/2018/hyperlinkcolor" val="tx"/>
                    </a:ext>
                  </a:extLst>
                </a:hlinkClick>
              </a:rPr>
              <a:t>2015 года</a:t>
            </a:r>
            <a:r>
              <a:rPr lang="ru-RU" dirty="0">
                <a:solidFill>
                  <a:schemeClr val="tx2"/>
                </a:solidFill>
                <a:latin typeface="Georgia" panose="02040502050405020303" pitchFamily="18" charset="0"/>
              </a:rPr>
              <a:t>.</a:t>
            </a:r>
          </a:p>
          <a:p>
            <a:pPr marL="342900" indent="-342900" algn="l">
              <a:lnSpc>
                <a:spcPct val="150000"/>
              </a:lnSpc>
              <a:buFont typeface="Courier New" panose="02070309020205020404" pitchFamily="49" charset="0"/>
              <a:buChar char="o"/>
            </a:pPr>
            <a:r>
              <a:rPr lang="ru-RU" dirty="0">
                <a:solidFill>
                  <a:schemeClr val="tx2"/>
                </a:solidFill>
                <a:latin typeface="Georgia" panose="02040502050405020303" pitchFamily="18" charset="0"/>
              </a:rPr>
              <a:t>3.2 — принята в апреле 2016 года. Утратила силу 31 декабря 2018.</a:t>
            </a:r>
          </a:p>
          <a:p>
            <a:pPr marL="342900" indent="-342900" algn="l">
              <a:lnSpc>
                <a:spcPct val="150000"/>
              </a:lnSpc>
              <a:buFont typeface="Courier New" panose="02070309020205020404" pitchFamily="49" charset="0"/>
              <a:buChar char="o"/>
            </a:pPr>
            <a:r>
              <a:rPr lang="ru-RU" dirty="0">
                <a:solidFill>
                  <a:schemeClr val="tx2"/>
                </a:solidFill>
                <a:latin typeface="Georgia" panose="02040502050405020303" pitchFamily="18" charset="0"/>
              </a:rPr>
              <a:t>3.2.1 — принята в 2018.</a:t>
            </a:r>
          </a:p>
        </p:txBody>
      </p:sp>
      <p:pic>
        <p:nvPicPr>
          <p:cNvPr id="6" name="Picture 2">
            <a:extLst>
              <a:ext uri="{FF2B5EF4-FFF2-40B4-BE49-F238E27FC236}">
                <a16:creationId xmlns:a16="http://schemas.microsoft.com/office/drawing/2014/main" id="{C12468B8-148A-465C-A9A6-A90F3BBF6FA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912529" y="912624"/>
            <a:ext cx="6039774" cy="36238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35111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B5130-CECF-453C-8458-0B461F134BFE}"/>
              </a:ext>
            </a:extLst>
          </p:cNvPr>
          <p:cNvSpPr>
            <a:spLocks noGrp="1"/>
          </p:cNvSpPr>
          <p:nvPr>
            <p:ph type="title"/>
          </p:nvPr>
        </p:nvSpPr>
        <p:spPr>
          <a:xfrm>
            <a:off x="1295400" y="283160"/>
            <a:ext cx="9601200" cy="1485900"/>
          </a:xfrm>
        </p:spPr>
        <p:txBody>
          <a:bodyPr>
            <a:noAutofit/>
          </a:bodyPr>
          <a:lstStyle/>
          <a:p>
            <a:pPr algn="ctr"/>
            <a:r>
              <a:rPr lang="ru-RU" sz="3600" b="1" i="0" dirty="0">
                <a:solidFill>
                  <a:srgbClr val="1D1D1D"/>
                </a:solidFill>
                <a:effectLst>
                  <a:outerShdw blurRad="38100" dist="38100" dir="2700000" algn="tl">
                    <a:srgbClr val="000000">
                      <a:alpha val="43137"/>
                    </a:srgbClr>
                  </a:outerShdw>
                </a:effectLst>
                <a:latin typeface="Georgia" panose="02040502050405020303" pitchFamily="18" charset="0"/>
              </a:rPr>
              <a:t>Что</a:t>
            </a:r>
            <a:r>
              <a:rPr lang="ru-RU" sz="3600" b="0" i="0" dirty="0">
                <a:solidFill>
                  <a:srgbClr val="1D1D1D"/>
                </a:solidFill>
                <a:effectLst>
                  <a:outerShdw blurRad="38100" dist="38100" dir="2700000" algn="tl">
                    <a:srgbClr val="000000">
                      <a:alpha val="43137"/>
                    </a:srgbClr>
                  </a:outerShdw>
                </a:effectLst>
                <a:latin typeface="Georgia" panose="02040502050405020303" pitchFamily="18" charset="0"/>
              </a:rPr>
              <a:t> </a:t>
            </a:r>
            <a:r>
              <a:rPr lang="ru-RU" sz="3600" b="1" i="0" dirty="0">
                <a:solidFill>
                  <a:srgbClr val="1D1D1D"/>
                </a:solidFill>
                <a:effectLst>
                  <a:outerShdw blurRad="38100" dist="38100" dir="2700000" algn="tl">
                    <a:srgbClr val="000000">
                      <a:alpha val="43137"/>
                    </a:srgbClr>
                  </a:outerShdw>
                </a:effectLst>
                <a:latin typeface="Georgia" panose="02040502050405020303" pitchFamily="18" charset="0"/>
              </a:rPr>
              <a:t>получает компания в результате прохождения аудита на соответствие стандарту PCI DSS?</a:t>
            </a:r>
            <a:endParaRPr lang="en-US" sz="3600" dirty="0">
              <a:effectLst>
                <a:outerShdw blurRad="38100" dist="38100" dir="2700000" algn="tl">
                  <a:srgbClr val="000000">
                    <a:alpha val="43137"/>
                  </a:srgbClr>
                </a:outerShdw>
              </a:effectLst>
              <a:latin typeface="Georgia" panose="02040502050405020303" pitchFamily="18" charset="0"/>
            </a:endParaRPr>
          </a:p>
        </p:txBody>
      </p:sp>
      <p:sp>
        <p:nvSpPr>
          <p:cNvPr id="3" name="Content Placeholder 2">
            <a:extLst>
              <a:ext uri="{FF2B5EF4-FFF2-40B4-BE49-F238E27FC236}">
                <a16:creationId xmlns:a16="http://schemas.microsoft.com/office/drawing/2014/main" id="{6AA552E4-9EFF-4B7D-B1F6-D7F7164D717D}"/>
              </a:ext>
            </a:extLst>
          </p:cNvPr>
          <p:cNvSpPr>
            <a:spLocks noGrp="1"/>
          </p:cNvSpPr>
          <p:nvPr>
            <p:ph idx="1"/>
          </p:nvPr>
        </p:nvSpPr>
        <p:spPr>
          <a:xfrm>
            <a:off x="1295400" y="2250488"/>
            <a:ext cx="10021040" cy="3839593"/>
          </a:xfrm>
        </p:spPr>
        <p:txBody>
          <a:bodyPr>
            <a:normAutofit/>
          </a:bodyPr>
          <a:lstStyle/>
          <a:p>
            <a:pPr marL="0" indent="0" algn="l">
              <a:buNone/>
            </a:pPr>
            <a:r>
              <a:rPr lang="ru-RU" sz="2800" b="0" i="0" dirty="0">
                <a:solidFill>
                  <a:srgbClr val="1D1D1D"/>
                </a:solidFill>
                <a:effectLst/>
                <a:latin typeface="Georgia" panose="02040502050405020303" pitchFamily="18" charset="0"/>
              </a:rPr>
              <a:t>— Соответствие требованиям международных платёжных систем;</a:t>
            </a:r>
            <a:endParaRPr lang="ru-RU" sz="3200" b="0" i="0" dirty="0">
              <a:solidFill>
                <a:srgbClr val="1D1D1D"/>
              </a:solidFill>
              <a:effectLst/>
              <a:latin typeface="Georgia" panose="02040502050405020303" pitchFamily="18" charset="0"/>
            </a:endParaRPr>
          </a:p>
          <a:p>
            <a:pPr marL="0" indent="0" algn="l">
              <a:buNone/>
            </a:pPr>
            <a:r>
              <a:rPr lang="ru-RU" sz="2800" b="0" i="0" dirty="0">
                <a:solidFill>
                  <a:srgbClr val="1D1D1D"/>
                </a:solidFill>
                <a:effectLst/>
                <a:latin typeface="Georgia" panose="02040502050405020303" pitchFamily="18" charset="0"/>
              </a:rPr>
              <a:t>— Снижение рисков от возможного разглашения конфиденциальной информации;</a:t>
            </a:r>
            <a:endParaRPr lang="ru-RU" sz="3200" b="0" i="0" dirty="0">
              <a:solidFill>
                <a:srgbClr val="1D1D1D"/>
              </a:solidFill>
              <a:effectLst/>
              <a:latin typeface="Georgia" panose="02040502050405020303" pitchFamily="18" charset="0"/>
            </a:endParaRPr>
          </a:p>
          <a:p>
            <a:pPr marL="0" indent="0" algn="l">
              <a:buNone/>
            </a:pPr>
            <a:r>
              <a:rPr lang="ru-RU" sz="2800" b="0" i="0" dirty="0">
                <a:solidFill>
                  <a:srgbClr val="1D1D1D"/>
                </a:solidFill>
                <a:effectLst/>
                <a:latin typeface="Georgia" panose="02040502050405020303" pitchFamily="18" charset="0"/>
              </a:rPr>
              <a:t>— Формирование общественного мнения о честном имени и стабильном положении компании;</a:t>
            </a:r>
            <a:endParaRPr lang="ru-RU" sz="3200" b="0" i="0" dirty="0">
              <a:solidFill>
                <a:srgbClr val="1D1D1D"/>
              </a:solidFill>
              <a:effectLst/>
              <a:latin typeface="Georgia" panose="02040502050405020303" pitchFamily="18" charset="0"/>
            </a:endParaRPr>
          </a:p>
          <a:p>
            <a:pPr marL="0" indent="0" algn="l">
              <a:buNone/>
            </a:pPr>
            <a:r>
              <a:rPr lang="ru-RU" sz="2800" b="0" i="0" dirty="0">
                <a:solidFill>
                  <a:srgbClr val="1D1D1D"/>
                </a:solidFill>
                <a:effectLst/>
                <a:latin typeface="Georgia" panose="02040502050405020303" pitchFamily="18" charset="0"/>
              </a:rPr>
              <a:t>— Рост уровня доверия и, соответственно, уровня продаж.</a:t>
            </a:r>
            <a:endParaRPr lang="ru-RU" sz="3200" b="0" i="0" dirty="0">
              <a:solidFill>
                <a:srgbClr val="1D1D1D"/>
              </a:solidFill>
              <a:effectLst/>
              <a:latin typeface="Georgia" panose="02040502050405020303" pitchFamily="18" charset="0"/>
            </a:endParaRPr>
          </a:p>
          <a:p>
            <a:endParaRPr lang="en-US" sz="3200" dirty="0"/>
          </a:p>
        </p:txBody>
      </p:sp>
    </p:spTree>
    <p:extLst>
      <p:ext uri="{BB962C8B-B14F-4D97-AF65-F5344CB8AC3E}">
        <p14:creationId xmlns:p14="http://schemas.microsoft.com/office/powerpoint/2010/main" val="26796305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4C0B6FA-C2E1-4817-A57E-0B6C01735863}"/>
              </a:ext>
            </a:extLst>
          </p:cNvPr>
          <p:cNvSpPr>
            <a:spLocks noGrp="1"/>
          </p:cNvSpPr>
          <p:nvPr>
            <p:ph type="title"/>
          </p:nvPr>
        </p:nvSpPr>
        <p:spPr>
          <a:xfrm>
            <a:off x="1289512" y="329254"/>
            <a:ext cx="9612971" cy="962446"/>
          </a:xfrm>
        </p:spPr>
        <p:txBody>
          <a:bodyPr>
            <a:normAutofit fontScale="90000"/>
          </a:bodyPr>
          <a:lstStyle/>
          <a:p>
            <a:pPr algn="ctr"/>
            <a:r>
              <a:rPr lang="ru-RU" dirty="0">
                <a:effectLst>
                  <a:outerShdw blurRad="38100" dist="38100" dir="2700000" algn="tl">
                    <a:srgbClr val="000000">
                      <a:alpha val="43137"/>
                    </a:srgbClr>
                  </a:outerShdw>
                </a:effectLst>
                <a:latin typeface="Georgia" panose="02040502050405020303" pitchFamily="18" charset="0"/>
              </a:rPr>
              <a:t>З</a:t>
            </a:r>
            <a:r>
              <a:rPr lang="ru-RU" cap="none" dirty="0">
                <a:effectLst>
                  <a:outerShdw blurRad="38100" dist="38100" dir="2700000" algn="tl">
                    <a:srgbClr val="000000">
                      <a:alpha val="43137"/>
                    </a:srgbClr>
                  </a:outerShdw>
                </a:effectLst>
                <a:latin typeface="Georgia" panose="02040502050405020303" pitchFamily="18" charset="0"/>
              </a:rPr>
              <a:t>аключение</a:t>
            </a:r>
            <a:endParaRPr lang="ru-RU" dirty="0">
              <a:effectLst>
                <a:outerShdw blurRad="38100" dist="38100" dir="2700000" algn="tl">
                  <a:srgbClr val="000000">
                    <a:alpha val="43137"/>
                  </a:srgbClr>
                </a:outerShdw>
              </a:effectLst>
              <a:latin typeface="Georgia" panose="02040502050405020303" pitchFamily="18" charset="0"/>
            </a:endParaRPr>
          </a:p>
        </p:txBody>
      </p:sp>
      <p:sp>
        <p:nvSpPr>
          <p:cNvPr id="3" name="Текст 2">
            <a:extLst>
              <a:ext uri="{FF2B5EF4-FFF2-40B4-BE49-F238E27FC236}">
                <a16:creationId xmlns:a16="http://schemas.microsoft.com/office/drawing/2014/main" id="{7837A72F-DAEE-4E04-B8A9-06F2463EEA8C}"/>
              </a:ext>
            </a:extLst>
          </p:cNvPr>
          <p:cNvSpPr>
            <a:spLocks noGrp="1"/>
          </p:cNvSpPr>
          <p:nvPr>
            <p:ph type="body" idx="1"/>
          </p:nvPr>
        </p:nvSpPr>
        <p:spPr>
          <a:xfrm>
            <a:off x="1439661" y="1695635"/>
            <a:ext cx="9312675" cy="3870665"/>
          </a:xfrm>
        </p:spPr>
        <p:txBody>
          <a:bodyPr>
            <a:normAutofit fontScale="62500" lnSpcReduction="20000"/>
          </a:bodyPr>
          <a:lstStyle/>
          <a:p>
            <a:pPr algn="l" fontAlgn="base"/>
            <a:r>
              <a:rPr lang="ru-RU" sz="3500" b="0" i="0" dirty="0">
                <a:solidFill>
                  <a:schemeClr val="tx1"/>
                </a:solidFill>
                <a:effectLst/>
                <a:latin typeface="Georgia" panose="02040502050405020303" pitchFamily="18" charset="0"/>
              </a:rPr>
              <a:t>	PCI DSS не зря считается одним из самых распространенных стандартов в области информационной безопасности. Соблюдать его требования должна каждая компания, которая хранит данные платежных карт.</a:t>
            </a:r>
          </a:p>
          <a:p>
            <a:pPr algn="l" fontAlgn="base"/>
            <a:endParaRPr lang="ru-RU" sz="3500" b="0" i="0" dirty="0">
              <a:solidFill>
                <a:schemeClr val="tx1"/>
              </a:solidFill>
              <a:effectLst/>
              <a:latin typeface="Georgia" panose="02040502050405020303" pitchFamily="18" charset="0"/>
            </a:endParaRPr>
          </a:p>
          <a:p>
            <a:pPr algn="l" fontAlgn="base"/>
            <a:r>
              <a:rPr lang="ru-RU" sz="3500" b="0" i="0" dirty="0">
                <a:solidFill>
                  <a:schemeClr val="tx1"/>
                </a:solidFill>
                <a:effectLst/>
                <a:latin typeface="Georgia" panose="02040502050405020303" pitchFamily="18" charset="0"/>
              </a:rPr>
              <a:t>	Внедрять PCI DSS не всегда легко — необходимо выполнять обширный набор требований, проводить ASV-сканирование и </a:t>
            </a:r>
            <a:r>
              <a:rPr lang="ru-RU" sz="3500" b="0" i="0" dirty="0" err="1">
                <a:solidFill>
                  <a:schemeClr val="tx1"/>
                </a:solidFill>
                <a:effectLst/>
                <a:latin typeface="Georgia" panose="02040502050405020303" pitchFamily="18" charset="0"/>
              </a:rPr>
              <a:t>пентесты</a:t>
            </a:r>
            <a:r>
              <a:rPr lang="ru-RU" sz="3500" b="0" i="0" dirty="0">
                <a:solidFill>
                  <a:schemeClr val="tx1"/>
                </a:solidFill>
                <a:effectLst/>
                <a:latin typeface="Georgia" panose="02040502050405020303" pitchFamily="18" charset="0"/>
              </a:rPr>
              <a:t>, а также регулярно подтверждать их эффективность. </a:t>
            </a:r>
            <a:r>
              <a:rPr lang="ru-RU" sz="3500" i="0" u="sng" dirty="0">
                <a:solidFill>
                  <a:schemeClr val="tx1"/>
                </a:solidFill>
                <a:effectLst/>
                <a:latin typeface="Georgia" panose="02040502050405020303" pitchFamily="18" charset="0"/>
              </a:rPr>
              <a:t>Однако, когда компания выполняет требования стандарта, она повышает защищенность информации клиентов и уменьшает риск утечки данных. </a:t>
            </a:r>
          </a:p>
          <a:p>
            <a:endParaRPr lang="ru-RU" dirty="0">
              <a:solidFill>
                <a:schemeClr val="tx1"/>
              </a:solidFill>
              <a:latin typeface="Georgia" panose="02040502050405020303" pitchFamily="18" charset="0"/>
            </a:endParaRPr>
          </a:p>
        </p:txBody>
      </p:sp>
    </p:spTree>
    <p:extLst>
      <p:ext uri="{BB962C8B-B14F-4D97-AF65-F5344CB8AC3E}">
        <p14:creationId xmlns:p14="http://schemas.microsoft.com/office/powerpoint/2010/main" val="17004482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6706323-0925-4E25-A430-0EF382656276}"/>
              </a:ext>
            </a:extLst>
          </p:cNvPr>
          <p:cNvSpPr>
            <a:spLocks noGrp="1"/>
          </p:cNvSpPr>
          <p:nvPr>
            <p:ph type="ctrTitle"/>
          </p:nvPr>
        </p:nvSpPr>
        <p:spPr>
          <a:xfrm>
            <a:off x="1915385" y="2379887"/>
            <a:ext cx="8361229" cy="2098226"/>
          </a:xfrm>
        </p:spPr>
        <p:txBody>
          <a:bodyPr/>
          <a:lstStyle/>
          <a:p>
            <a:r>
              <a:rPr lang="ru-RU" dirty="0">
                <a:effectLst>
                  <a:outerShdw blurRad="38100" dist="38100" dir="2700000" algn="tl">
                    <a:srgbClr val="000000">
                      <a:alpha val="43137"/>
                    </a:srgbClr>
                  </a:outerShdw>
                </a:effectLst>
                <a:latin typeface="Georgia" panose="02040502050405020303" pitchFamily="18" charset="0"/>
              </a:rPr>
              <a:t>С</a:t>
            </a:r>
            <a:r>
              <a:rPr lang="ru-RU" cap="none" dirty="0">
                <a:effectLst>
                  <a:outerShdw blurRad="38100" dist="38100" dir="2700000" algn="tl">
                    <a:srgbClr val="000000">
                      <a:alpha val="43137"/>
                    </a:srgbClr>
                  </a:outerShdw>
                </a:effectLst>
                <a:latin typeface="Georgia" panose="02040502050405020303" pitchFamily="18" charset="0"/>
              </a:rPr>
              <a:t>пасибо за внимание!</a:t>
            </a:r>
            <a:endParaRPr lang="ru-RU" dirty="0">
              <a:effectLst>
                <a:outerShdw blurRad="38100" dist="38100" dir="2700000" algn="tl">
                  <a:srgbClr val="000000">
                    <a:alpha val="43137"/>
                  </a:srgbClr>
                </a:outerShdw>
              </a:effectLst>
              <a:latin typeface="Georgia" panose="02040502050405020303" pitchFamily="18" charset="0"/>
            </a:endParaRPr>
          </a:p>
        </p:txBody>
      </p:sp>
    </p:spTree>
    <p:extLst>
      <p:ext uri="{BB962C8B-B14F-4D97-AF65-F5344CB8AC3E}">
        <p14:creationId xmlns:p14="http://schemas.microsoft.com/office/powerpoint/2010/main" val="40544502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2EA78-AEB3-469B-9025-3B17201A457B}"/>
              </a:ext>
            </a:extLst>
          </p:cNvPr>
          <p:cNvSpPr>
            <a:spLocks noGrp="1"/>
          </p:cNvSpPr>
          <p:nvPr>
            <p:ph type="title"/>
          </p:nvPr>
        </p:nvSpPr>
        <p:spPr>
          <a:xfrm>
            <a:off x="1295399" y="366502"/>
            <a:ext cx="9601201" cy="734329"/>
          </a:xfrm>
        </p:spPr>
        <p:txBody>
          <a:bodyPr anchor="ctr">
            <a:normAutofit fontScale="90000"/>
          </a:bodyPr>
          <a:lstStyle/>
          <a:p>
            <a:pPr lvl="0" algn="ctr"/>
            <a:r>
              <a:rPr lang="ru-RU" sz="5300" b="1" dirty="0">
                <a:solidFill>
                  <a:schemeClr val="tx1"/>
                </a:solidFill>
                <a:effectLst>
                  <a:outerShdw blurRad="38100" dist="38100" dir="2700000" algn="tl">
                    <a:srgbClr val="000000">
                      <a:alpha val="43137"/>
                    </a:srgbClr>
                  </a:outerShdw>
                </a:effectLst>
                <a:latin typeface="Georgia" panose="02040502050405020303" pitchFamily="18" charset="0"/>
              </a:rPr>
              <a:t>Что такое </a:t>
            </a:r>
            <a:r>
              <a:rPr lang="en-US" sz="5300" b="1" dirty="0">
                <a:solidFill>
                  <a:schemeClr val="tx1"/>
                </a:solidFill>
                <a:effectLst>
                  <a:outerShdw blurRad="38100" dist="38100" dir="2700000" algn="tl">
                    <a:srgbClr val="000000">
                      <a:alpha val="43137"/>
                    </a:srgbClr>
                  </a:outerShdw>
                </a:effectLst>
                <a:latin typeface="Georgia" panose="02040502050405020303" pitchFamily="18" charset="0"/>
              </a:rPr>
              <a:t>PCI DSS</a:t>
            </a:r>
            <a:r>
              <a:rPr lang="ru-RU" sz="5300" b="1" dirty="0">
                <a:solidFill>
                  <a:schemeClr val="tx1"/>
                </a:solidFill>
                <a:effectLst>
                  <a:outerShdw blurRad="38100" dist="38100" dir="2700000" algn="tl">
                    <a:srgbClr val="000000">
                      <a:alpha val="43137"/>
                    </a:srgbClr>
                  </a:outerShdw>
                </a:effectLst>
                <a:latin typeface="Georgia" panose="02040502050405020303" pitchFamily="18" charset="0"/>
              </a:rPr>
              <a:t>?</a:t>
            </a:r>
            <a:endParaRPr lang="en-US" sz="4800" i="1" dirty="0">
              <a:solidFill>
                <a:schemeClr val="tx1"/>
              </a:solidFill>
              <a:effectLst>
                <a:outerShdw blurRad="38100" dist="38100" dir="2700000" algn="tl">
                  <a:srgbClr val="000000">
                    <a:alpha val="43137"/>
                  </a:srgbClr>
                </a:outerShdw>
              </a:effectLst>
              <a:latin typeface="Georgia" panose="02040502050405020303" pitchFamily="18" charset="0"/>
            </a:endParaRPr>
          </a:p>
        </p:txBody>
      </p:sp>
      <p:sp>
        <p:nvSpPr>
          <p:cNvPr id="3" name="Subtitle 2">
            <a:extLst>
              <a:ext uri="{FF2B5EF4-FFF2-40B4-BE49-F238E27FC236}">
                <a16:creationId xmlns:a16="http://schemas.microsoft.com/office/drawing/2014/main" id="{255E1F2F-E259-4EA8-9FFD-3A10AF541859}"/>
              </a:ext>
            </a:extLst>
          </p:cNvPr>
          <p:cNvSpPr>
            <a:spLocks noGrp="1"/>
          </p:cNvSpPr>
          <p:nvPr>
            <p:ph idx="1"/>
          </p:nvPr>
        </p:nvSpPr>
        <p:spPr>
          <a:xfrm>
            <a:off x="7652550" y="1399958"/>
            <a:ext cx="4163627" cy="4477059"/>
          </a:xfrm>
        </p:spPr>
        <p:txBody>
          <a:bodyPr>
            <a:noAutofit/>
          </a:bodyPr>
          <a:lstStyle/>
          <a:p>
            <a:pPr marL="0" indent="0" algn="r">
              <a:buNone/>
            </a:pPr>
            <a:r>
              <a:rPr lang="en-US" dirty="0">
                <a:solidFill>
                  <a:srgbClr val="1D1D1D"/>
                </a:solidFill>
                <a:latin typeface="Georgia" panose="02040502050405020303" pitchFamily="18" charset="0"/>
              </a:rPr>
              <a:t>	</a:t>
            </a:r>
            <a:r>
              <a:rPr lang="ru-RU" b="0" i="0" dirty="0">
                <a:solidFill>
                  <a:srgbClr val="1D1D1D"/>
                </a:solidFill>
                <a:effectLst/>
                <a:latin typeface="Georgia" panose="02040502050405020303" pitchFamily="18" charset="0"/>
              </a:rPr>
              <a:t>Чтобы иметь гарантию безопасности сохранности денег своих клиентов, международные платежные системы, как, например, VISA и MasterCard, требуют от торговых предприятий и различных поставщиков услуг, принимающих платежи через данные платежные системы, соответствовать требованиям стандарта </a:t>
            </a:r>
            <a:r>
              <a:rPr lang="ru-RU" b="1" i="0" dirty="0">
                <a:solidFill>
                  <a:srgbClr val="1D1D1D"/>
                </a:solidFill>
                <a:effectLst/>
                <a:latin typeface="Georgia" panose="02040502050405020303" pitchFamily="18" charset="0"/>
              </a:rPr>
              <a:t>PCI DSS</a:t>
            </a:r>
            <a:r>
              <a:rPr lang="ru-RU" b="0" i="0" dirty="0">
                <a:solidFill>
                  <a:srgbClr val="1D1D1D"/>
                </a:solidFill>
                <a:effectLst/>
                <a:latin typeface="Georgia" panose="02040502050405020303" pitchFamily="18" charset="0"/>
              </a:rPr>
              <a:t>. Относится это не только к крупным организациям, но и к небольшим компаниям.</a:t>
            </a:r>
          </a:p>
          <a:p>
            <a:pPr algn="r"/>
            <a:endParaRPr lang="en-US" dirty="0">
              <a:solidFill>
                <a:srgbClr val="FFFFFF"/>
              </a:solidFill>
            </a:endParaRPr>
          </a:p>
        </p:txBody>
      </p:sp>
      <p:sp>
        <p:nvSpPr>
          <p:cNvPr id="5" name="TextBox 4">
            <a:extLst>
              <a:ext uri="{FF2B5EF4-FFF2-40B4-BE49-F238E27FC236}">
                <a16:creationId xmlns:a16="http://schemas.microsoft.com/office/drawing/2014/main" id="{E457BF12-B8CE-4B3A-839C-7F4B0B9F89EF}"/>
              </a:ext>
            </a:extLst>
          </p:cNvPr>
          <p:cNvSpPr txBox="1"/>
          <p:nvPr/>
        </p:nvSpPr>
        <p:spPr>
          <a:xfrm>
            <a:off x="952129" y="1250394"/>
            <a:ext cx="6700421" cy="2246769"/>
          </a:xfrm>
          <a:prstGeom prst="rect">
            <a:avLst/>
          </a:prstGeom>
          <a:noFill/>
        </p:spPr>
        <p:txBody>
          <a:bodyPr wrap="square">
            <a:spAutoFit/>
          </a:bodyPr>
          <a:lstStyle/>
          <a:p>
            <a:pPr marL="0" indent="0" algn="l">
              <a:buNone/>
            </a:pPr>
            <a:r>
              <a:rPr lang="en-US" sz="2000" b="0" i="0" dirty="0">
                <a:solidFill>
                  <a:srgbClr val="1D1D1D"/>
                </a:solidFill>
                <a:effectLst/>
                <a:latin typeface="Georgia" panose="02040502050405020303" pitchFamily="18" charset="0"/>
              </a:rPr>
              <a:t>	</a:t>
            </a:r>
            <a:r>
              <a:rPr lang="ru-RU" sz="2000" b="0" i="0" dirty="0">
                <a:solidFill>
                  <a:srgbClr val="1D1D1D"/>
                </a:solidFill>
                <a:effectLst/>
                <a:latin typeface="Georgia" panose="02040502050405020303" pitchFamily="18" charset="0"/>
              </a:rPr>
              <a:t>Электронные деньги всё больше и больше замещают бумажные банкноты. Электронными деньгами очень удобно пользоваться, но, к сожалению, не всегда безопасно. И чем больше они применяются, тем острее становится вопрос безопасности средств, находящихся на карточных счетах.</a:t>
            </a:r>
          </a:p>
        </p:txBody>
      </p:sp>
      <p:pic>
        <p:nvPicPr>
          <p:cNvPr id="2050" name="Picture 2">
            <a:extLst>
              <a:ext uri="{FF2B5EF4-FFF2-40B4-BE49-F238E27FC236}">
                <a16:creationId xmlns:a16="http://schemas.microsoft.com/office/drawing/2014/main" id="{E4D95B02-624F-42D9-9C2B-0A02A4244A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8680" y="3646727"/>
            <a:ext cx="5347317" cy="29695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7146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A67F655-5C7A-4EA4-83F1-A680BE79AB35}"/>
              </a:ext>
            </a:extLst>
          </p:cNvPr>
          <p:cNvSpPr>
            <a:spLocks noGrp="1"/>
          </p:cNvSpPr>
          <p:nvPr>
            <p:ph idx="1"/>
          </p:nvPr>
        </p:nvSpPr>
        <p:spPr>
          <a:xfrm>
            <a:off x="1066800" y="320586"/>
            <a:ext cx="10058400" cy="1650257"/>
          </a:xfrm>
          <a:solidFill>
            <a:schemeClr val="accent6">
              <a:lumMod val="20000"/>
              <a:lumOff val="80000"/>
            </a:schemeClr>
          </a:solidFill>
          <a:ln>
            <a:solidFill>
              <a:schemeClr val="tx1"/>
            </a:solidFill>
          </a:ln>
        </p:spPr>
        <p:txBody>
          <a:bodyPr>
            <a:normAutofit fontScale="92500"/>
          </a:bodyPr>
          <a:lstStyle/>
          <a:p>
            <a:pPr marL="0" indent="0" algn="ctr">
              <a:buNone/>
            </a:pPr>
            <a:r>
              <a:rPr lang="en-US" sz="2400" b="1" dirty="0">
                <a:solidFill>
                  <a:srgbClr val="1D1D1D"/>
                </a:solidFill>
                <a:latin typeface="Georgia" panose="02040502050405020303" pitchFamily="18" charset="0"/>
              </a:rPr>
              <a:t>	</a:t>
            </a:r>
            <a:r>
              <a:rPr lang="ru-RU" sz="2400" b="1" i="0" u="sng" dirty="0" err="1">
                <a:solidFill>
                  <a:srgbClr val="1D1D1D"/>
                </a:solidFill>
                <a:effectLst>
                  <a:outerShdw blurRad="38100" dist="38100" dir="2700000" algn="tl">
                    <a:srgbClr val="000000">
                      <a:alpha val="43137"/>
                    </a:srgbClr>
                  </a:outerShdw>
                </a:effectLst>
                <a:latin typeface="Georgia" panose="02040502050405020303" pitchFamily="18" charset="0"/>
              </a:rPr>
              <a:t>Payment</a:t>
            </a:r>
            <a:r>
              <a:rPr lang="ru-RU" sz="2400" b="1" i="0" u="sng" dirty="0">
                <a:solidFill>
                  <a:srgbClr val="1D1D1D"/>
                </a:solidFill>
                <a:effectLst>
                  <a:outerShdw blurRad="38100" dist="38100" dir="2700000" algn="tl">
                    <a:srgbClr val="000000">
                      <a:alpha val="43137"/>
                    </a:srgbClr>
                  </a:outerShdw>
                </a:effectLst>
                <a:latin typeface="Georgia" panose="02040502050405020303" pitchFamily="18" charset="0"/>
              </a:rPr>
              <a:t> Card Industry Data Security Standard</a:t>
            </a:r>
            <a:r>
              <a:rPr lang="ru-RU" sz="2400" b="0" i="0" u="sng" dirty="0">
                <a:solidFill>
                  <a:srgbClr val="1D1D1D"/>
                </a:solidFill>
                <a:effectLst>
                  <a:outerShdw blurRad="38100" dist="38100" dir="2700000" algn="tl">
                    <a:srgbClr val="000000">
                      <a:alpha val="43137"/>
                    </a:srgbClr>
                  </a:outerShdw>
                </a:effectLst>
                <a:latin typeface="Georgia" panose="02040502050405020303" pitchFamily="18" charset="0"/>
              </a:rPr>
              <a:t> </a:t>
            </a:r>
            <a:r>
              <a:rPr lang="ru-RU" sz="2400" b="0" i="0" dirty="0">
                <a:solidFill>
                  <a:srgbClr val="1D1D1D"/>
                </a:solidFill>
                <a:effectLst/>
                <a:latin typeface="Georgia" panose="02040502050405020303" pitchFamily="18" charset="0"/>
              </a:rPr>
              <a:t>(PCI DSS) </a:t>
            </a:r>
            <a:endParaRPr lang="en-US" sz="2400" b="0" i="0" dirty="0">
              <a:solidFill>
                <a:srgbClr val="1D1D1D"/>
              </a:solidFill>
              <a:effectLst/>
              <a:latin typeface="Georgia" panose="02040502050405020303" pitchFamily="18" charset="0"/>
            </a:endParaRPr>
          </a:p>
          <a:p>
            <a:pPr marL="0" indent="0" algn="ctr">
              <a:buNone/>
            </a:pPr>
            <a:r>
              <a:rPr lang="ru-RU" sz="2400" b="0" i="0" dirty="0">
                <a:solidFill>
                  <a:srgbClr val="1D1D1D"/>
                </a:solidFill>
                <a:effectLst/>
                <a:latin typeface="Georgia" panose="02040502050405020303" pitchFamily="18" charset="0"/>
              </a:rPr>
              <a:t>— это совокупность требований по обеспечению безопасности данных о держателях платёжных карт, которые хранятся, передаются и обрабатываются в информационных системах организаций. </a:t>
            </a:r>
            <a:endParaRPr lang="en-US" sz="2400" b="0" i="0" dirty="0">
              <a:solidFill>
                <a:srgbClr val="1D1D1D"/>
              </a:solidFill>
              <a:effectLst/>
              <a:latin typeface="Georgia" panose="02040502050405020303" pitchFamily="18" charset="0"/>
            </a:endParaRPr>
          </a:p>
        </p:txBody>
      </p:sp>
      <p:sp>
        <p:nvSpPr>
          <p:cNvPr id="5" name="TextBox 4">
            <a:extLst>
              <a:ext uri="{FF2B5EF4-FFF2-40B4-BE49-F238E27FC236}">
                <a16:creationId xmlns:a16="http://schemas.microsoft.com/office/drawing/2014/main" id="{BB758B20-B9FB-4C20-9E93-ACD505D5B27D}"/>
              </a:ext>
            </a:extLst>
          </p:cNvPr>
          <p:cNvSpPr txBox="1"/>
          <p:nvPr/>
        </p:nvSpPr>
        <p:spPr>
          <a:xfrm>
            <a:off x="1009095" y="5213975"/>
            <a:ext cx="10173809" cy="1323439"/>
          </a:xfrm>
          <a:prstGeom prst="rect">
            <a:avLst/>
          </a:prstGeom>
          <a:noFill/>
        </p:spPr>
        <p:txBody>
          <a:bodyPr wrap="square">
            <a:spAutoFit/>
          </a:bodyPr>
          <a:lstStyle/>
          <a:p>
            <a:pPr algn="ctr"/>
            <a:r>
              <a:rPr lang="ru-RU" sz="2000" b="0" i="0" dirty="0">
                <a:solidFill>
                  <a:srgbClr val="1D1D1D"/>
                </a:solidFill>
                <a:effectLst/>
                <a:latin typeface="Georgia" panose="02040502050405020303" pitchFamily="18" charset="0"/>
              </a:rPr>
              <a:t>Стандарт разработан Советом по стандартам безопасности индустрии платежных карт (</a:t>
            </a:r>
            <a:r>
              <a:rPr lang="ru-RU" sz="2000" b="0" i="0" dirty="0" err="1">
                <a:solidFill>
                  <a:srgbClr val="1D1D1D"/>
                </a:solidFill>
                <a:effectLst/>
                <a:latin typeface="Georgia" panose="02040502050405020303" pitchFamily="18" charset="0"/>
              </a:rPr>
              <a:t>Payment</a:t>
            </a:r>
            <a:r>
              <a:rPr lang="ru-RU" sz="2000" b="0" i="0" dirty="0">
                <a:solidFill>
                  <a:srgbClr val="1D1D1D"/>
                </a:solidFill>
                <a:effectLst/>
                <a:latin typeface="Georgia" panose="02040502050405020303" pitchFamily="18" charset="0"/>
              </a:rPr>
              <a:t> Card Industry Security Standards Council, PCI SSC), учреждённым международными платёжными системами, такими как: </a:t>
            </a:r>
            <a:r>
              <a:rPr lang="ru-RU" sz="2000" dirty="0">
                <a:solidFill>
                  <a:schemeClr val="accent6">
                    <a:lumMod val="75000"/>
                  </a:schemeClr>
                </a:solidFill>
                <a:effectLst/>
                <a:latin typeface="Georgia" panose="02040502050405020303" pitchFamily="18" charset="0"/>
              </a:rPr>
              <a:t>Visa</a:t>
            </a:r>
            <a:r>
              <a:rPr lang="ru-RU" sz="2000" b="0" i="0" dirty="0">
                <a:solidFill>
                  <a:srgbClr val="1D1D1D"/>
                </a:solidFill>
                <a:effectLst/>
                <a:latin typeface="Georgia" panose="02040502050405020303" pitchFamily="18" charset="0"/>
              </a:rPr>
              <a:t>, </a:t>
            </a:r>
            <a:r>
              <a:rPr lang="ru-RU" sz="2000" b="0" i="0" dirty="0">
                <a:solidFill>
                  <a:schemeClr val="accent6">
                    <a:lumMod val="75000"/>
                  </a:schemeClr>
                </a:solidFill>
                <a:effectLst/>
                <a:latin typeface="Georgia" panose="02040502050405020303" pitchFamily="18" charset="0"/>
              </a:rPr>
              <a:t>MasterCard</a:t>
            </a:r>
            <a:r>
              <a:rPr lang="ru-RU" sz="2000" b="0" i="0" dirty="0">
                <a:solidFill>
                  <a:srgbClr val="1D1D1D"/>
                </a:solidFill>
                <a:effectLst/>
                <a:latin typeface="Georgia" panose="02040502050405020303" pitchFamily="18" charset="0"/>
              </a:rPr>
              <a:t>, </a:t>
            </a:r>
            <a:r>
              <a:rPr lang="ru-RU" sz="2000" b="0" i="0" dirty="0">
                <a:solidFill>
                  <a:schemeClr val="accent6">
                    <a:lumMod val="75000"/>
                  </a:schemeClr>
                </a:solidFill>
                <a:effectLst/>
                <a:latin typeface="Georgia" panose="02040502050405020303" pitchFamily="18" charset="0"/>
              </a:rPr>
              <a:t>American Express</a:t>
            </a:r>
            <a:r>
              <a:rPr lang="ru-RU" sz="2000" b="0" i="0" dirty="0">
                <a:solidFill>
                  <a:srgbClr val="1D1D1D"/>
                </a:solidFill>
                <a:effectLst/>
                <a:latin typeface="Georgia" panose="02040502050405020303" pitchFamily="18" charset="0"/>
              </a:rPr>
              <a:t>, </a:t>
            </a:r>
            <a:r>
              <a:rPr lang="ru-RU" sz="2000" b="0" i="0" dirty="0">
                <a:solidFill>
                  <a:schemeClr val="accent6">
                    <a:lumMod val="75000"/>
                  </a:schemeClr>
                </a:solidFill>
                <a:effectLst/>
                <a:latin typeface="Georgia" panose="02040502050405020303" pitchFamily="18" charset="0"/>
              </a:rPr>
              <a:t>JCB</a:t>
            </a:r>
            <a:r>
              <a:rPr lang="ru-RU" sz="2000" b="0" i="0" dirty="0">
                <a:solidFill>
                  <a:srgbClr val="1D1D1D"/>
                </a:solidFill>
                <a:effectLst/>
                <a:latin typeface="Georgia" panose="02040502050405020303" pitchFamily="18" charset="0"/>
              </a:rPr>
              <a:t> и </a:t>
            </a:r>
            <a:r>
              <a:rPr lang="ru-RU" sz="2000" b="0" i="0" dirty="0" err="1">
                <a:solidFill>
                  <a:schemeClr val="accent6">
                    <a:lumMod val="75000"/>
                  </a:schemeClr>
                </a:solidFill>
                <a:effectLst/>
                <a:latin typeface="Georgia" panose="02040502050405020303" pitchFamily="18" charset="0"/>
              </a:rPr>
              <a:t>Discover</a:t>
            </a:r>
            <a:r>
              <a:rPr lang="ru-RU" sz="2000" b="0" i="0" dirty="0">
                <a:solidFill>
                  <a:srgbClr val="1D1D1D"/>
                </a:solidFill>
                <a:effectLst/>
                <a:latin typeface="Georgia" panose="02040502050405020303" pitchFamily="18" charset="0"/>
              </a:rPr>
              <a:t>.</a:t>
            </a:r>
            <a:endParaRPr lang="ru-RU" sz="2000" dirty="0"/>
          </a:p>
        </p:txBody>
      </p:sp>
      <p:pic>
        <p:nvPicPr>
          <p:cNvPr id="1026" name="Picture 2">
            <a:extLst>
              <a:ext uri="{FF2B5EF4-FFF2-40B4-BE49-F238E27FC236}">
                <a16:creationId xmlns:a16="http://schemas.microsoft.com/office/drawing/2014/main" id="{49FB9101-C827-41B2-9283-FC6143733A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6184" y="1970843"/>
            <a:ext cx="6299631" cy="33808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70747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F1C3AF-B89C-48F4-8258-66DBC449E56F}"/>
              </a:ext>
            </a:extLst>
          </p:cNvPr>
          <p:cNvSpPr>
            <a:spLocks noGrp="1"/>
          </p:cNvSpPr>
          <p:nvPr>
            <p:ph type="title"/>
          </p:nvPr>
        </p:nvSpPr>
        <p:spPr>
          <a:xfrm>
            <a:off x="1906479" y="200487"/>
            <a:ext cx="8531441" cy="790113"/>
          </a:xfrm>
        </p:spPr>
        <p:txBody>
          <a:bodyPr anchor="ctr">
            <a:normAutofit/>
          </a:bodyPr>
          <a:lstStyle/>
          <a:p>
            <a:pPr algn="ctr">
              <a:lnSpc>
                <a:spcPct val="100000"/>
              </a:lnSpc>
            </a:pPr>
            <a:r>
              <a:rPr lang="ru-RU" b="1" i="0" dirty="0">
                <a:solidFill>
                  <a:schemeClr val="tx1"/>
                </a:solidFill>
                <a:effectLst>
                  <a:outerShdw blurRad="38100" dist="38100" dir="2700000" algn="tl">
                    <a:srgbClr val="000000">
                      <a:alpha val="43137"/>
                    </a:srgbClr>
                  </a:outerShdw>
                </a:effectLst>
                <a:latin typeface="Georgia" panose="02040502050405020303" pitchFamily="18" charset="0"/>
              </a:rPr>
              <a:t>О </a:t>
            </a:r>
            <a:r>
              <a:rPr lang="ru-RU" b="1" dirty="0">
                <a:solidFill>
                  <a:schemeClr val="tx1"/>
                </a:solidFill>
                <a:effectLst>
                  <a:outerShdw blurRad="38100" dist="38100" dir="2700000" algn="tl">
                    <a:srgbClr val="000000">
                      <a:alpha val="43137"/>
                    </a:srgbClr>
                  </a:outerShdw>
                </a:effectLst>
                <a:latin typeface="Georgia" panose="02040502050405020303" pitchFamily="18" charset="0"/>
              </a:rPr>
              <a:t>стандарте</a:t>
            </a:r>
            <a:r>
              <a:rPr lang="ru-RU" b="1" i="0" dirty="0">
                <a:solidFill>
                  <a:schemeClr val="tx1"/>
                </a:solidFill>
                <a:effectLst>
                  <a:outerShdw blurRad="38100" dist="38100" dir="2700000" algn="tl">
                    <a:srgbClr val="000000">
                      <a:alpha val="43137"/>
                    </a:srgbClr>
                  </a:outerShdw>
                </a:effectLst>
                <a:latin typeface="Georgia" panose="02040502050405020303" pitchFamily="18" charset="0"/>
              </a:rPr>
              <a:t> </a:t>
            </a:r>
            <a:r>
              <a:rPr lang="en-US" b="1" i="0" dirty="0">
                <a:solidFill>
                  <a:schemeClr val="tx1"/>
                </a:solidFill>
                <a:effectLst>
                  <a:outerShdw blurRad="38100" dist="38100" dir="2700000" algn="tl">
                    <a:srgbClr val="000000">
                      <a:alpha val="43137"/>
                    </a:srgbClr>
                  </a:outerShdw>
                </a:effectLst>
                <a:latin typeface="Georgia" panose="02040502050405020303" pitchFamily="18" charset="0"/>
              </a:rPr>
              <a:t>PCI DSS</a:t>
            </a:r>
            <a:endParaRPr lang="en-US" dirty="0">
              <a:solidFill>
                <a:schemeClr val="tx1"/>
              </a:solidFill>
              <a:effectLst>
                <a:outerShdw blurRad="38100" dist="38100" dir="2700000" algn="tl">
                  <a:srgbClr val="000000">
                    <a:alpha val="43137"/>
                  </a:srgbClr>
                </a:outerShdw>
              </a:effectLst>
              <a:latin typeface="Georgia" panose="02040502050405020303" pitchFamily="18" charset="0"/>
            </a:endParaRPr>
          </a:p>
        </p:txBody>
      </p:sp>
      <p:sp>
        <p:nvSpPr>
          <p:cNvPr id="3" name="Content Placeholder 2">
            <a:extLst>
              <a:ext uri="{FF2B5EF4-FFF2-40B4-BE49-F238E27FC236}">
                <a16:creationId xmlns:a16="http://schemas.microsoft.com/office/drawing/2014/main" id="{32684048-A00F-4F0F-8741-0CAC9510D11A}"/>
              </a:ext>
            </a:extLst>
          </p:cNvPr>
          <p:cNvSpPr>
            <a:spLocks noGrp="1"/>
          </p:cNvSpPr>
          <p:nvPr>
            <p:ph idx="1"/>
          </p:nvPr>
        </p:nvSpPr>
        <p:spPr>
          <a:xfrm>
            <a:off x="948381" y="1171848"/>
            <a:ext cx="6032378" cy="5201576"/>
          </a:xfrm>
        </p:spPr>
        <p:txBody>
          <a:bodyPr>
            <a:normAutofit lnSpcReduction="10000"/>
          </a:bodyPr>
          <a:lstStyle/>
          <a:p>
            <a:pPr marL="0" indent="0">
              <a:lnSpc>
                <a:spcPct val="100000"/>
              </a:lnSpc>
              <a:buNone/>
            </a:pPr>
            <a:r>
              <a:rPr lang="ru-RU" sz="1400" dirty="0">
                <a:solidFill>
                  <a:srgbClr val="1D1D1D"/>
                </a:solidFill>
                <a:latin typeface="Georgia" panose="02040502050405020303" pitchFamily="18" charset="0"/>
              </a:rPr>
              <a:t>	</a:t>
            </a:r>
            <a:r>
              <a:rPr lang="ru-RU" dirty="0">
                <a:solidFill>
                  <a:srgbClr val="1D1D1D"/>
                </a:solidFill>
                <a:latin typeface="Georgia" panose="02040502050405020303" pitchFamily="18" charset="0"/>
              </a:rPr>
              <a:t>Соответствовать стандарту обязаны организации, которые хранят, обрабатывают или передают в течение года информацию хотя бы об одной карточной транзакции или владельце платежной карты. Стандарт определяет требования по безопасности данных платежных карт. Речь идет о данных держателей карт и критичных </a:t>
            </a:r>
            <a:r>
              <a:rPr lang="ru-RU" dirty="0" err="1">
                <a:solidFill>
                  <a:srgbClr val="1D1D1D"/>
                </a:solidFill>
                <a:latin typeface="Georgia" panose="02040502050405020303" pitchFamily="18" charset="0"/>
              </a:rPr>
              <a:t>аутентификационных</a:t>
            </a:r>
            <a:r>
              <a:rPr lang="ru-RU" dirty="0">
                <a:solidFill>
                  <a:srgbClr val="1D1D1D"/>
                </a:solidFill>
                <a:latin typeface="Georgia" panose="02040502050405020303" pitchFamily="18" charset="0"/>
              </a:rPr>
              <a:t> данных. К такой информации относятся привычные нам </a:t>
            </a:r>
            <a:r>
              <a:rPr lang="ru-RU" b="1" dirty="0">
                <a:solidFill>
                  <a:srgbClr val="1D1D1D"/>
                </a:solidFill>
                <a:latin typeface="Georgia" panose="02040502050405020303" pitchFamily="18" charset="0"/>
              </a:rPr>
              <a:t>номера карт</a:t>
            </a:r>
            <a:r>
              <a:rPr lang="ru-RU" dirty="0">
                <a:solidFill>
                  <a:srgbClr val="1D1D1D"/>
                </a:solidFill>
                <a:latin typeface="Georgia" panose="02040502050405020303" pitchFamily="18" charset="0"/>
              </a:rPr>
              <a:t>, </a:t>
            </a:r>
            <a:r>
              <a:rPr lang="ru-RU" b="1" dirty="0">
                <a:solidFill>
                  <a:srgbClr val="1D1D1D"/>
                </a:solidFill>
                <a:latin typeface="Georgia" panose="02040502050405020303" pitchFamily="18" charset="0"/>
              </a:rPr>
              <a:t>имя держателя</a:t>
            </a:r>
            <a:r>
              <a:rPr lang="ru-RU" dirty="0">
                <a:solidFill>
                  <a:srgbClr val="1D1D1D"/>
                </a:solidFill>
                <a:latin typeface="Georgia" panose="02040502050405020303" pitchFamily="18" charset="0"/>
              </a:rPr>
              <a:t>, </a:t>
            </a:r>
            <a:r>
              <a:rPr lang="ru-RU" b="1" dirty="0">
                <a:solidFill>
                  <a:srgbClr val="1D1D1D"/>
                </a:solidFill>
                <a:latin typeface="Georgia" panose="02040502050405020303" pitchFamily="18" charset="0"/>
              </a:rPr>
              <a:t>срок действия</a:t>
            </a:r>
            <a:r>
              <a:rPr lang="ru-RU" dirty="0">
                <a:solidFill>
                  <a:srgbClr val="1D1D1D"/>
                </a:solidFill>
                <a:latin typeface="Georgia" panose="02040502050405020303" pitchFamily="18" charset="0"/>
              </a:rPr>
              <a:t>, </a:t>
            </a:r>
            <a:r>
              <a:rPr lang="ru-RU" b="1" dirty="0">
                <a:solidFill>
                  <a:srgbClr val="1D1D1D"/>
                </a:solidFill>
                <a:latin typeface="Georgia" panose="02040502050405020303" pitchFamily="18" charset="0"/>
              </a:rPr>
              <a:t>CVC2/CVV2</a:t>
            </a:r>
            <a:r>
              <a:rPr lang="ru-RU" dirty="0">
                <a:solidFill>
                  <a:srgbClr val="1D1D1D"/>
                </a:solidFill>
                <a:latin typeface="Georgia" panose="02040502050405020303" pitchFamily="18" charset="0"/>
              </a:rPr>
              <a:t>, а также более специфические сведения: </a:t>
            </a:r>
            <a:r>
              <a:rPr lang="ru-RU" b="1" dirty="0">
                <a:solidFill>
                  <a:srgbClr val="1D1D1D"/>
                </a:solidFill>
                <a:latin typeface="Georgia" panose="02040502050405020303" pitchFamily="18" charset="0"/>
              </a:rPr>
              <a:t>данные магнитной полосы </a:t>
            </a:r>
            <a:r>
              <a:rPr lang="ru-RU" dirty="0">
                <a:solidFill>
                  <a:srgbClr val="1D1D1D"/>
                </a:solidFill>
                <a:latin typeface="Georgia" panose="02040502050405020303" pitchFamily="18" charset="0"/>
              </a:rPr>
              <a:t>и </a:t>
            </a:r>
            <a:r>
              <a:rPr lang="ru-RU" b="1" dirty="0">
                <a:solidFill>
                  <a:srgbClr val="1D1D1D"/>
                </a:solidFill>
                <a:latin typeface="Georgia" panose="02040502050405020303" pitchFamily="18" charset="0"/>
              </a:rPr>
              <a:t>чипа</a:t>
            </a:r>
            <a:r>
              <a:rPr lang="ru-RU" dirty="0">
                <a:solidFill>
                  <a:srgbClr val="1D1D1D"/>
                </a:solidFill>
                <a:latin typeface="Georgia" panose="02040502050405020303" pitchFamily="18" charset="0"/>
              </a:rPr>
              <a:t>, </a:t>
            </a:r>
            <a:r>
              <a:rPr lang="ru-RU" b="1" dirty="0">
                <a:solidFill>
                  <a:srgbClr val="1D1D1D"/>
                </a:solidFill>
                <a:latin typeface="Georgia" panose="02040502050405020303" pitchFamily="18" charset="0"/>
              </a:rPr>
              <a:t>ПИН-коды</a:t>
            </a:r>
            <a:r>
              <a:rPr lang="ru-RU" dirty="0">
                <a:solidFill>
                  <a:srgbClr val="1D1D1D"/>
                </a:solidFill>
                <a:latin typeface="Georgia" panose="02040502050405020303" pitchFamily="18" charset="0"/>
              </a:rPr>
              <a:t> и прочее. </a:t>
            </a:r>
            <a:endParaRPr lang="en-US" dirty="0">
              <a:solidFill>
                <a:srgbClr val="1D1D1D"/>
              </a:solidFill>
              <a:latin typeface="Georgia" panose="02040502050405020303" pitchFamily="18" charset="0"/>
            </a:endParaRPr>
          </a:p>
          <a:p>
            <a:pPr marL="0" indent="0">
              <a:lnSpc>
                <a:spcPct val="100000"/>
              </a:lnSpc>
              <a:buNone/>
            </a:pPr>
            <a:r>
              <a:rPr lang="ru-RU" dirty="0">
                <a:solidFill>
                  <a:srgbClr val="1D1D1D"/>
                </a:solidFill>
                <a:latin typeface="Georgia" panose="02040502050405020303" pitchFamily="18" charset="0"/>
              </a:rPr>
              <a:t>Несоблюдение требований стандарта предусматривает наложение штрафов, вплоть до отключения от системы процессинга международных платежных систем.</a:t>
            </a:r>
          </a:p>
        </p:txBody>
      </p:sp>
      <p:pic>
        <p:nvPicPr>
          <p:cNvPr id="3074" name="Picture 2">
            <a:extLst>
              <a:ext uri="{FF2B5EF4-FFF2-40B4-BE49-F238E27FC236}">
                <a16:creationId xmlns:a16="http://schemas.microsoft.com/office/drawing/2014/main" id="{C7C7F25E-785D-4E1D-BEC6-352F4321C3A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21635" y="4277927"/>
            <a:ext cx="5270365" cy="2588951"/>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a:extLst>
              <a:ext uri="{FF2B5EF4-FFF2-40B4-BE49-F238E27FC236}">
                <a16:creationId xmlns:a16="http://schemas.microsoft.com/office/drawing/2014/main" id="{175F779D-327C-46B3-8CCD-80E4603306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80759" y="1296139"/>
            <a:ext cx="5211241" cy="26673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22456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2684048-A00F-4F0F-8741-0CAC9510D11A}"/>
              </a:ext>
            </a:extLst>
          </p:cNvPr>
          <p:cNvSpPr>
            <a:spLocks noGrp="1"/>
          </p:cNvSpPr>
          <p:nvPr>
            <p:ph idx="1"/>
          </p:nvPr>
        </p:nvSpPr>
        <p:spPr>
          <a:xfrm>
            <a:off x="995779" y="279645"/>
            <a:ext cx="10607336" cy="2756518"/>
          </a:xfrm>
        </p:spPr>
        <p:txBody>
          <a:bodyPr>
            <a:normAutofit/>
          </a:bodyPr>
          <a:lstStyle/>
          <a:p>
            <a:pPr marL="0" indent="0">
              <a:buNone/>
            </a:pPr>
            <a:r>
              <a:rPr lang="ru-RU" sz="2400" b="0" i="0" dirty="0">
                <a:solidFill>
                  <a:schemeClr val="tx1"/>
                </a:solidFill>
                <a:effectLst/>
                <a:latin typeface="Georgia" panose="02040502050405020303" pitchFamily="18" charset="0"/>
              </a:rPr>
              <a:t>	</a:t>
            </a:r>
            <a:r>
              <a:rPr lang="ru-RU" sz="2500" b="0" i="0" dirty="0">
                <a:solidFill>
                  <a:schemeClr val="tx1"/>
                </a:solidFill>
                <a:effectLst/>
                <a:latin typeface="Georgia" panose="02040502050405020303" pitchFamily="18" charset="0"/>
              </a:rPr>
              <a:t>Стандарт не закреплен на законодательном уровне ни в одном государстве. Контроль осуществляют Visa и MasterCard — они отвечают за санкции и штрафы. Однако отдельные требования PCI DSS можно встретить в различных правовых документах. Так, американском штате Миннесота с 2007 года</a:t>
            </a:r>
            <a:r>
              <a:rPr lang="ru-RU" sz="2500" dirty="0">
                <a:solidFill>
                  <a:schemeClr val="tx1"/>
                </a:solidFill>
                <a:effectLst/>
                <a:latin typeface="Georgia" panose="02040502050405020303" pitchFamily="18" charset="0"/>
              </a:rPr>
              <a:t> действует </a:t>
            </a:r>
            <a:r>
              <a:rPr lang="ru-RU" sz="2500" b="0" i="0" dirty="0">
                <a:solidFill>
                  <a:schemeClr val="tx1"/>
                </a:solidFill>
                <a:effectLst/>
                <a:latin typeface="Georgia" panose="02040502050405020303" pitchFamily="18" charset="0"/>
              </a:rPr>
              <a:t>Plastic Card Security Act, запрещающий бизнесу хранение PIN-кодов карт клиентов.</a:t>
            </a:r>
            <a:endParaRPr lang="en-US" sz="2500" dirty="0">
              <a:solidFill>
                <a:schemeClr val="tx1"/>
              </a:solidFill>
              <a:latin typeface="Georgia" panose="02040502050405020303" pitchFamily="18" charset="0"/>
            </a:endParaRPr>
          </a:p>
        </p:txBody>
      </p:sp>
      <p:pic>
        <p:nvPicPr>
          <p:cNvPr id="4102" name="Picture 6">
            <a:extLst>
              <a:ext uri="{FF2B5EF4-FFF2-40B4-BE49-F238E27FC236}">
                <a16:creationId xmlns:a16="http://schemas.microsoft.com/office/drawing/2014/main" id="{2AA8F368-09AF-4D57-9838-ACCBEBF5E4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8587" y="2904232"/>
            <a:ext cx="5637689" cy="3758459"/>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a:extLst>
              <a:ext uri="{FF2B5EF4-FFF2-40B4-BE49-F238E27FC236}">
                <a16:creationId xmlns:a16="http://schemas.microsoft.com/office/drawing/2014/main" id="{D43D69BE-7CC2-40D7-BCC1-49E85ED4B8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51216" y="3910059"/>
            <a:ext cx="5240784" cy="29479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59328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654168F-8903-4B3C-AA0B-BDBE2B82F300}"/>
              </a:ext>
            </a:extLst>
          </p:cNvPr>
          <p:cNvSpPr txBox="1"/>
          <p:nvPr/>
        </p:nvSpPr>
        <p:spPr>
          <a:xfrm>
            <a:off x="814526" y="891783"/>
            <a:ext cx="6098959" cy="1077218"/>
          </a:xfrm>
          <a:prstGeom prst="rect">
            <a:avLst/>
          </a:prstGeom>
          <a:noFill/>
        </p:spPr>
        <p:txBody>
          <a:bodyPr wrap="square">
            <a:spAutoFit/>
          </a:bodyPr>
          <a:lstStyle/>
          <a:p>
            <a:pPr algn="l">
              <a:buFont typeface="+mj-lt"/>
              <a:buAutoNum type="arabicPeriod"/>
            </a:pPr>
            <a:r>
              <a:rPr lang="ru-RU" sz="1600" b="1" i="0" dirty="0">
                <a:solidFill>
                  <a:schemeClr val="accent6">
                    <a:lumMod val="75000"/>
                  </a:schemeClr>
                </a:solidFill>
                <a:effectLst/>
                <a:latin typeface="Georgia" panose="02040502050405020303" pitchFamily="18" charset="0"/>
              </a:rPr>
              <a:t> Ритейлеры и торговые точки</a:t>
            </a:r>
            <a:r>
              <a:rPr lang="ru-RU" sz="1600" b="0" i="0" dirty="0">
                <a:solidFill>
                  <a:schemeClr val="accent6">
                    <a:lumMod val="75000"/>
                  </a:schemeClr>
                </a:solidFill>
                <a:effectLst/>
                <a:latin typeface="Georgia" panose="02040502050405020303" pitchFamily="18" charset="0"/>
              </a:rPr>
              <a:t>: </a:t>
            </a:r>
            <a:r>
              <a:rPr lang="ru-RU" sz="1600" b="0" i="0" dirty="0">
                <a:effectLst/>
                <a:latin typeface="Georgia" panose="02040502050405020303" pitchFamily="18" charset="0"/>
              </a:rPr>
              <a:t>Магазины, рестораны, супермаркеты и другие розничные предприятия, которые принимают к оплате платежные карты, должны соблюдать стандарт PCI DSS для защиты данных своих клиентов.</a:t>
            </a:r>
          </a:p>
        </p:txBody>
      </p:sp>
      <p:sp>
        <p:nvSpPr>
          <p:cNvPr id="5" name="TextBox 4">
            <a:extLst>
              <a:ext uri="{FF2B5EF4-FFF2-40B4-BE49-F238E27FC236}">
                <a16:creationId xmlns:a16="http://schemas.microsoft.com/office/drawing/2014/main" id="{CD51BF2B-B69D-4B31-B592-D60F09396295}"/>
              </a:ext>
            </a:extLst>
          </p:cNvPr>
          <p:cNvSpPr txBox="1"/>
          <p:nvPr/>
        </p:nvSpPr>
        <p:spPr>
          <a:xfrm>
            <a:off x="2368859" y="1975419"/>
            <a:ext cx="6094520" cy="1077218"/>
          </a:xfrm>
          <a:prstGeom prst="rect">
            <a:avLst/>
          </a:prstGeom>
          <a:noFill/>
        </p:spPr>
        <p:txBody>
          <a:bodyPr wrap="square">
            <a:spAutoFit/>
          </a:bodyPr>
          <a:lstStyle/>
          <a:p>
            <a:pPr algn="l"/>
            <a:r>
              <a:rPr lang="ru-RU" sz="1600" b="1" i="0" dirty="0">
                <a:solidFill>
                  <a:schemeClr val="accent6">
                    <a:lumMod val="75000"/>
                  </a:schemeClr>
                </a:solidFill>
                <a:effectLst/>
                <a:latin typeface="Georgia" panose="02040502050405020303" pitchFamily="18" charset="0"/>
              </a:rPr>
              <a:t>2. Онлайн-торговля</a:t>
            </a:r>
            <a:r>
              <a:rPr lang="ru-RU" sz="1600" b="0" i="0" dirty="0">
                <a:solidFill>
                  <a:schemeClr val="accent6">
                    <a:lumMod val="75000"/>
                  </a:schemeClr>
                </a:solidFill>
                <a:effectLst/>
                <a:latin typeface="Georgia" panose="02040502050405020303" pitchFamily="18" charset="0"/>
              </a:rPr>
              <a:t>: </a:t>
            </a:r>
            <a:r>
              <a:rPr lang="ru-RU" sz="1600" b="0" i="0" dirty="0">
                <a:effectLst/>
                <a:latin typeface="Georgia" panose="02040502050405020303" pitchFamily="18" charset="0"/>
              </a:rPr>
              <a:t>Веб-сайты и интернет-магазины, которые принимают онлайн-платежи с использованием кредитных или дебетовых карт, также обязаны соблюдать требования PCI DSS.</a:t>
            </a:r>
          </a:p>
        </p:txBody>
      </p:sp>
      <p:sp>
        <p:nvSpPr>
          <p:cNvPr id="7" name="TextBox 6">
            <a:extLst>
              <a:ext uri="{FF2B5EF4-FFF2-40B4-BE49-F238E27FC236}">
                <a16:creationId xmlns:a16="http://schemas.microsoft.com/office/drawing/2014/main" id="{B5B2FA57-8549-4F45-BC19-C6EDD9983836}"/>
              </a:ext>
            </a:extLst>
          </p:cNvPr>
          <p:cNvSpPr txBox="1"/>
          <p:nvPr/>
        </p:nvSpPr>
        <p:spPr>
          <a:xfrm>
            <a:off x="818965" y="3060263"/>
            <a:ext cx="6094520" cy="1323439"/>
          </a:xfrm>
          <a:prstGeom prst="rect">
            <a:avLst/>
          </a:prstGeom>
          <a:noFill/>
        </p:spPr>
        <p:txBody>
          <a:bodyPr wrap="square">
            <a:spAutoFit/>
          </a:bodyPr>
          <a:lstStyle/>
          <a:p>
            <a:pPr algn="l"/>
            <a:r>
              <a:rPr lang="ru-RU" sz="1600" b="1" i="0" dirty="0">
                <a:solidFill>
                  <a:schemeClr val="accent6">
                    <a:lumMod val="75000"/>
                  </a:schemeClr>
                </a:solidFill>
                <a:effectLst/>
                <a:latin typeface="Georgia" panose="02040502050405020303" pitchFamily="18" charset="0"/>
              </a:rPr>
              <a:t>3. Платежные шлюзы и процессоры</a:t>
            </a:r>
            <a:r>
              <a:rPr lang="ru-RU" sz="1600" b="0" i="0" dirty="0">
                <a:solidFill>
                  <a:schemeClr val="accent6">
                    <a:lumMod val="75000"/>
                  </a:schemeClr>
                </a:solidFill>
                <a:effectLst/>
                <a:latin typeface="Georgia" panose="02040502050405020303" pitchFamily="18" charset="0"/>
              </a:rPr>
              <a:t>: </a:t>
            </a:r>
            <a:r>
              <a:rPr lang="ru-RU" sz="1600" b="0" i="0" dirty="0">
                <a:effectLst/>
                <a:latin typeface="Georgia" panose="02040502050405020303" pitchFamily="18" charset="0"/>
              </a:rPr>
              <a:t>Компании, которые обрабатывают платежи от различных торговых точек и онлайн-платежей, должны следовать стандарту PCI DSS для обеспечения безопасной обработки и передачи данных о картах.</a:t>
            </a:r>
          </a:p>
        </p:txBody>
      </p:sp>
      <p:sp>
        <p:nvSpPr>
          <p:cNvPr id="9" name="TextBox 8">
            <a:extLst>
              <a:ext uri="{FF2B5EF4-FFF2-40B4-BE49-F238E27FC236}">
                <a16:creationId xmlns:a16="http://schemas.microsoft.com/office/drawing/2014/main" id="{DA806852-0F51-4262-828B-C6B2D2FA9A55}"/>
              </a:ext>
            </a:extLst>
          </p:cNvPr>
          <p:cNvSpPr txBox="1"/>
          <p:nvPr/>
        </p:nvSpPr>
        <p:spPr>
          <a:xfrm>
            <a:off x="2368859" y="4333577"/>
            <a:ext cx="6094520" cy="1323439"/>
          </a:xfrm>
          <a:prstGeom prst="rect">
            <a:avLst/>
          </a:prstGeom>
          <a:noFill/>
        </p:spPr>
        <p:txBody>
          <a:bodyPr wrap="square">
            <a:spAutoFit/>
          </a:bodyPr>
          <a:lstStyle/>
          <a:p>
            <a:pPr algn="l"/>
            <a:r>
              <a:rPr lang="ru-RU" sz="1600" b="1" i="0" dirty="0">
                <a:solidFill>
                  <a:schemeClr val="accent6">
                    <a:lumMod val="75000"/>
                  </a:schemeClr>
                </a:solidFill>
                <a:effectLst/>
                <a:latin typeface="Georgia" panose="02040502050405020303" pitchFamily="18" charset="0"/>
              </a:rPr>
              <a:t>4. Финансовые учреждения</a:t>
            </a:r>
            <a:r>
              <a:rPr lang="ru-RU" sz="1600" b="0" i="0" dirty="0">
                <a:solidFill>
                  <a:schemeClr val="accent6">
                    <a:lumMod val="75000"/>
                  </a:schemeClr>
                </a:solidFill>
                <a:effectLst/>
                <a:latin typeface="Georgia" panose="02040502050405020303" pitchFamily="18" charset="0"/>
              </a:rPr>
              <a:t>:</a:t>
            </a:r>
            <a:r>
              <a:rPr lang="ru-RU" sz="1600" b="0" i="0" dirty="0">
                <a:effectLst/>
                <a:latin typeface="Georgia" panose="02040502050405020303" pitchFamily="18" charset="0"/>
              </a:rPr>
              <a:t> Банки и другие финансовые учреждения, которые выпускают кредитные и дебетовые карты, также должны соблюдать требования PCI DSS для защиты данных своих клиентов и предотвращения мошенничества.</a:t>
            </a:r>
          </a:p>
        </p:txBody>
      </p:sp>
      <p:sp>
        <p:nvSpPr>
          <p:cNvPr id="11" name="TextBox 10">
            <a:extLst>
              <a:ext uri="{FF2B5EF4-FFF2-40B4-BE49-F238E27FC236}">
                <a16:creationId xmlns:a16="http://schemas.microsoft.com/office/drawing/2014/main" id="{727102AF-D735-4AA0-9328-E5FE97EFB00E}"/>
              </a:ext>
            </a:extLst>
          </p:cNvPr>
          <p:cNvSpPr txBox="1"/>
          <p:nvPr/>
        </p:nvSpPr>
        <p:spPr>
          <a:xfrm>
            <a:off x="818965" y="5657016"/>
            <a:ext cx="6094520" cy="1077218"/>
          </a:xfrm>
          <a:prstGeom prst="rect">
            <a:avLst/>
          </a:prstGeom>
          <a:noFill/>
        </p:spPr>
        <p:txBody>
          <a:bodyPr wrap="square">
            <a:spAutoFit/>
          </a:bodyPr>
          <a:lstStyle/>
          <a:p>
            <a:pPr algn="l"/>
            <a:r>
              <a:rPr lang="ru-RU" sz="1600" b="1" i="0" dirty="0">
                <a:solidFill>
                  <a:schemeClr val="accent6">
                    <a:lumMod val="75000"/>
                  </a:schemeClr>
                </a:solidFill>
                <a:effectLst/>
                <a:latin typeface="Georgia" panose="02040502050405020303" pitchFamily="18" charset="0"/>
              </a:rPr>
              <a:t>5. Обработчики платежей</a:t>
            </a:r>
            <a:r>
              <a:rPr lang="ru-RU" sz="1600" b="0" i="0" dirty="0">
                <a:solidFill>
                  <a:schemeClr val="accent6">
                    <a:lumMod val="75000"/>
                  </a:schemeClr>
                </a:solidFill>
                <a:effectLst/>
                <a:latin typeface="Georgia" panose="02040502050405020303" pitchFamily="18" charset="0"/>
              </a:rPr>
              <a:t>: </a:t>
            </a:r>
            <a:r>
              <a:rPr lang="ru-RU" sz="1600" b="0" i="0" dirty="0">
                <a:effectLst/>
                <a:latin typeface="Georgia" panose="02040502050405020303" pitchFamily="18" charset="0"/>
              </a:rPr>
              <a:t>Компании, предоставляющие услуги обработки платежей для других организаций, также обязаны соблюдать стандарт PCI DSS, чтобы обеспечить безопасность данных, передаваемых ими.</a:t>
            </a:r>
          </a:p>
        </p:txBody>
      </p:sp>
      <p:sp>
        <p:nvSpPr>
          <p:cNvPr id="13" name="TextBox 12">
            <a:extLst>
              <a:ext uri="{FF2B5EF4-FFF2-40B4-BE49-F238E27FC236}">
                <a16:creationId xmlns:a16="http://schemas.microsoft.com/office/drawing/2014/main" id="{F2995485-3E30-42D7-93CB-5F56DA62D4CC}"/>
              </a:ext>
            </a:extLst>
          </p:cNvPr>
          <p:cNvSpPr txBox="1"/>
          <p:nvPr/>
        </p:nvSpPr>
        <p:spPr>
          <a:xfrm>
            <a:off x="1109707" y="240440"/>
            <a:ext cx="10546673" cy="461665"/>
          </a:xfrm>
          <a:prstGeom prst="rect">
            <a:avLst/>
          </a:prstGeom>
          <a:noFill/>
        </p:spPr>
        <p:txBody>
          <a:bodyPr wrap="square">
            <a:spAutoFit/>
          </a:bodyPr>
          <a:lstStyle/>
          <a:p>
            <a:pPr algn="l"/>
            <a:r>
              <a:rPr lang="ru-RU" sz="2400" b="1" i="0" dirty="0">
                <a:effectLst>
                  <a:outerShdw blurRad="38100" dist="38100" dir="2700000" algn="tl">
                    <a:srgbClr val="000000">
                      <a:alpha val="43137"/>
                    </a:srgbClr>
                  </a:outerShdw>
                </a:effectLst>
                <a:latin typeface="Georgia" panose="02040502050405020303" pitchFamily="18" charset="0"/>
              </a:rPr>
              <a:t>Примеры использования стандарта PCI DSS включают в себя:</a:t>
            </a:r>
          </a:p>
        </p:txBody>
      </p:sp>
      <p:pic>
        <p:nvPicPr>
          <p:cNvPr id="2050" name="Picture 2" descr="Сертификация по PCI DSS: какие преимущества получает бизнес? ">
            <a:extLst>
              <a:ext uri="{FF2B5EF4-FFF2-40B4-BE49-F238E27FC236}">
                <a16:creationId xmlns:a16="http://schemas.microsoft.com/office/drawing/2014/main" id="{1D55C267-3740-4B52-9CCD-709D613F86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5400000">
            <a:off x="7530026" y="2196028"/>
            <a:ext cx="5966217" cy="33577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04315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619B2E-F025-4D03-A970-0C59E81DA4E1}"/>
              </a:ext>
            </a:extLst>
          </p:cNvPr>
          <p:cNvSpPr>
            <a:spLocks noGrp="1"/>
          </p:cNvSpPr>
          <p:nvPr>
            <p:ph type="title"/>
          </p:nvPr>
        </p:nvSpPr>
        <p:spPr>
          <a:xfrm>
            <a:off x="1738839" y="887766"/>
            <a:ext cx="8714321" cy="680917"/>
          </a:xfrm>
        </p:spPr>
        <p:txBody>
          <a:bodyPr anchor="b">
            <a:noAutofit/>
          </a:bodyPr>
          <a:lstStyle/>
          <a:p>
            <a:pPr algn="ctr"/>
            <a:br>
              <a:rPr lang="en-US" b="1" i="0" dirty="0">
                <a:solidFill>
                  <a:schemeClr val="tx1"/>
                </a:solidFill>
                <a:effectLst/>
                <a:latin typeface="Georgia" panose="02040502050405020303" pitchFamily="18" charset="0"/>
              </a:rPr>
            </a:br>
            <a:br>
              <a:rPr lang="en-US" b="1" i="0" dirty="0">
                <a:solidFill>
                  <a:schemeClr val="tx1"/>
                </a:solidFill>
                <a:effectLst/>
                <a:latin typeface="Georgia" panose="02040502050405020303" pitchFamily="18" charset="0"/>
              </a:rPr>
            </a:br>
            <a:br>
              <a:rPr lang="en-US" b="1" i="0" dirty="0">
                <a:solidFill>
                  <a:schemeClr val="tx1"/>
                </a:solidFill>
                <a:effectLst/>
                <a:latin typeface="Georgia" panose="02040502050405020303" pitchFamily="18" charset="0"/>
              </a:rPr>
            </a:br>
            <a:br>
              <a:rPr lang="en-US" b="1" i="0" dirty="0">
                <a:solidFill>
                  <a:schemeClr val="tx1"/>
                </a:solidFill>
                <a:effectLst/>
                <a:latin typeface="Georgia" panose="02040502050405020303" pitchFamily="18" charset="0"/>
              </a:rPr>
            </a:br>
            <a:br>
              <a:rPr lang="en-US" b="1" i="0" dirty="0">
                <a:solidFill>
                  <a:schemeClr val="tx1"/>
                </a:solidFill>
                <a:effectLst/>
                <a:latin typeface="Georgia" panose="02040502050405020303" pitchFamily="18" charset="0"/>
              </a:rPr>
            </a:br>
            <a:br>
              <a:rPr lang="en-US" b="1" i="0" dirty="0">
                <a:solidFill>
                  <a:schemeClr val="tx1"/>
                </a:solidFill>
                <a:effectLst/>
                <a:latin typeface="Georgia" panose="02040502050405020303" pitchFamily="18" charset="0"/>
              </a:rPr>
            </a:br>
            <a:br>
              <a:rPr lang="en-US" b="1" i="0" dirty="0">
                <a:solidFill>
                  <a:schemeClr val="tx1"/>
                </a:solidFill>
                <a:effectLst/>
                <a:latin typeface="Georgia" panose="02040502050405020303" pitchFamily="18" charset="0"/>
              </a:rPr>
            </a:br>
            <a:br>
              <a:rPr lang="en-US" b="1" i="0" dirty="0">
                <a:solidFill>
                  <a:schemeClr val="tx1"/>
                </a:solidFill>
                <a:effectLst/>
                <a:latin typeface="Georgia" panose="02040502050405020303" pitchFamily="18" charset="0"/>
              </a:rPr>
            </a:br>
            <a:br>
              <a:rPr lang="en-US" b="1" i="0" dirty="0">
                <a:solidFill>
                  <a:schemeClr val="tx1"/>
                </a:solidFill>
                <a:effectLst/>
                <a:latin typeface="Georgia" panose="02040502050405020303" pitchFamily="18" charset="0"/>
              </a:rPr>
            </a:br>
            <a:br>
              <a:rPr lang="en-US" b="1" i="0" dirty="0">
                <a:solidFill>
                  <a:schemeClr val="tx1"/>
                </a:solidFill>
                <a:effectLst/>
                <a:latin typeface="Georgia" panose="02040502050405020303" pitchFamily="18" charset="0"/>
              </a:rPr>
            </a:br>
            <a:br>
              <a:rPr lang="en-US" b="1" i="0" dirty="0">
                <a:solidFill>
                  <a:schemeClr val="tx1"/>
                </a:solidFill>
                <a:effectLst/>
                <a:latin typeface="Georgia" panose="02040502050405020303" pitchFamily="18" charset="0"/>
              </a:rPr>
            </a:br>
            <a:br>
              <a:rPr lang="en-US" b="1" i="0" dirty="0">
                <a:solidFill>
                  <a:schemeClr val="tx1"/>
                </a:solidFill>
                <a:effectLst/>
                <a:latin typeface="Georgia" panose="02040502050405020303" pitchFamily="18" charset="0"/>
              </a:rPr>
            </a:br>
            <a:br>
              <a:rPr lang="en-US" b="1" i="0" dirty="0">
                <a:solidFill>
                  <a:schemeClr val="tx1"/>
                </a:solidFill>
                <a:effectLst/>
                <a:latin typeface="Georgia" panose="02040502050405020303" pitchFamily="18" charset="0"/>
              </a:rPr>
            </a:br>
            <a:br>
              <a:rPr lang="en-US" b="1" i="0" dirty="0">
                <a:solidFill>
                  <a:schemeClr val="tx1"/>
                </a:solidFill>
                <a:effectLst/>
                <a:latin typeface="Georgia" panose="02040502050405020303" pitchFamily="18" charset="0"/>
              </a:rPr>
            </a:br>
            <a:br>
              <a:rPr lang="en-US" b="1" i="0" dirty="0">
                <a:solidFill>
                  <a:schemeClr val="tx1"/>
                </a:solidFill>
                <a:effectLst/>
                <a:latin typeface="Georgia" panose="02040502050405020303" pitchFamily="18" charset="0"/>
              </a:rPr>
            </a:br>
            <a:br>
              <a:rPr lang="en-US" b="1" i="0" dirty="0">
                <a:solidFill>
                  <a:schemeClr val="tx1"/>
                </a:solidFill>
                <a:effectLst/>
                <a:latin typeface="Georgia" panose="02040502050405020303" pitchFamily="18" charset="0"/>
              </a:rPr>
            </a:br>
            <a:br>
              <a:rPr lang="en-US" b="1" i="0" dirty="0">
                <a:solidFill>
                  <a:schemeClr val="tx1"/>
                </a:solidFill>
                <a:effectLst/>
                <a:latin typeface="Georgia" panose="02040502050405020303" pitchFamily="18" charset="0"/>
              </a:rPr>
            </a:br>
            <a:br>
              <a:rPr lang="en-US" b="1" i="0" dirty="0">
                <a:solidFill>
                  <a:schemeClr val="tx1"/>
                </a:solidFill>
                <a:effectLst/>
                <a:latin typeface="Georgia" panose="02040502050405020303" pitchFamily="18" charset="0"/>
              </a:rPr>
            </a:br>
            <a:br>
              <a:rPr lang="en-US" b="1" i="0" dirty="0">
                <a:solidFill>
                  <a:schemeClr val="tx1"/>
                </a:solidFill>
                <a:effectLst/>
                <a:latin typeface="Georgia" panose="02040502050405020303" pitchFamily="18" charset="0"/>
              </a:rPr>
            </a:br>
            <a:br>
              <a:rPr lang="en-US" b="1" i="0" dirty="0">
                <a:solidFill>
                  <a:schemeClr val="tx1"/>
                </a:solidFill>
                <a:effectLst/>
                <a:latin typeface="Georgia" panose="02040502050405020303" pitchFamily="18" charset="0"/>
              </a:rPr>
            </a:br>
            <a:br>
              <a:rPr lang="en-US" b="1" i="0" dirty="0">
                <a:solidFill>
                  <a:schemeClr val="tx1"/>
                </a:solidFill>
                <a:effectLst/>
                <a:latin typeface="Georgia" panose="02040502050405020303" pitchFamily="18" charset="0"/>
              </a:rPr>
            </a:br>
            <a:br>
              <a:rPr lang="en-US" b="1" i="0" dirty="0">
                <a:solidFill>
                  <a:schemeClr val="tx1"/>
                </a:solidFill>
                <a:effectLst/>
                <a:latin typeface="Georgia" panose="02040502050405020303" pitchFamily="18" charset="0"/>
              </a:rPr>
            </a:br>
            <a:br>
              <a:rPr lang="en-US" b="1" i="0" dirty="0">
                <a:solidFill>
                  <a:schemeClr val="tx1"/>
                </a:solidFill>
                <a:effectLst/>
                <a:latin typeface="Georgia" panose="02040502050405020303" pitchFamily="18" charset="0"/>
              </a:rPr>
            </a:br>
            <a:br>
              <a:rPr lang="en-US" b="1" i="0" dirty="0">
                <a:solidFill>
                  <a:schemeClr val="tx1"/>
                </a:solidFill>
                <a:effectLst/>
                <a:latin typeface="Georgia" panose="02040502050405020303" pitchFamily="18" charset="0"/>
              </a:rPr>
            </a:br>
            <a:br>
              <a:rPr lang="en-US" b="1" i="0" dirty="0">
                <a:solidFill>
                  <a:schemeClr val="tx1"/>
                </a:solidFill>
                <a:effectLst/>
                <a:latin typeface="Georgia" panose="02040502050405020303" pitchFamily="18" charset="0"/>
              </a:rPr>
            </a:br>
            <a:br>
              <a:rPr lang="en-US" b="1" i="0" dirty="0">
                <a:solidFill>
                  <a:schemeClr val="tx1"/>
                </a:solidFill>
                <a:effectLst/>
                <a:latin typeface="Georgia" panose="02040502050405020303" pitchFamily="18" charset="0"/>
              </a:rPr>
            </a:br>
            <a:br>
              <a:rPr lang="en-US" b="1" i="0" dirty="0">
                <a:solidFill>
                  <a:schemeClr val="tx1"/>
                </a:solidFill>
                <a:effectLst/>
                <a:latin typeface="Georgia" panose="02040502050405020303" pitchFamily="18" charset="0"/>
              </a:rPr>
            </a:br>
            <a:br>
              <a:rPr lang="en-US" b="1" i="0" dirty="0">
                <a:solidFill>
                  <a:schemeClr val="tx1"/>
                </a:solidFill>
                <a:effectLst/>
                <a:latin typeface="Georgia" panose="02040502050405020303" pitchFamily="18" charset="0"/>
              </a:rPr>
            </a:br>
            <a:br>
              <a:rPr lang="en-US" b="1" i="0" dirty="0">
                <a:solidFill>
                  <a:schemeClr val="tx1"/>
                </a:solidFill>
                <a:effectLst/>
                <a:latin typeface="Georgia" panose="02040502050405020303" pitchFamily="18" charset="0"/>
              </a:rPr>
            </a:br>
            <a:br>
              <a:rPr lang="en-US" b="1" i="0" dirty="0">
                <a:solidFill>
                  <a:schemeClr val="tx1"/>
                </a:solidFill>
                <a:effectLst/>
                <a:latin typeface="Georgia" panose="02040502050405020303" pitchFamily="18" charset="0"/>
              </a:rPr>
            </a:br>
            <a:r>
              <a:rPr lang="ru-RU" sz="4800" b="1" i="0" dirty="0">
                <a:solidFill>
                  <a:schemeClr val="tx1"/>
                </a:solidFill>
                <a:effectLst>
                  <a:outerShdw blurRad="38100" dist="38100" dir="2700000" algn="tl">
                    <a:srgbClr val="000000">
                      <a:alpha val="43137"/>
                    </a:srgbClr>
                  </a:outerShdw>
                </a:effectLst>
                <a:latin typeface="Georgia" panose="02040502050405020303" pitchFamily="18" charset="0"/>
              </a:rPr>
              <a:t>Ответственность за нарушение</a:t>
            </a:r>
            <a:endParaRPr lang="en-US" sz="4800" dirty="0">
              <a:solidFill>
                <a:schemeClr val="tx1"/>
              </a:solidFill>
              <a:effectLst>
                <a:outerShdw blurRad="38100" dist="38100" dir="2700000" algn="tl">
                  <a:srgbClr val="000000">
                    <a:alpha val="43137"/>
                  </a:srgbClr>
                </a:outerShdw>
              </a:effectLst>
              <a:latin typeface="Georgia" panose="02040502050405020303" pitchFamily="18" charset="0"/>
            </a:endParaRPr>
          </a:p>
        </p:txBody>
      </p:sp>
      <p:sp>
        <p:nvSpPr>
          <p:cNvPr id="3" name="Content Placeholder 2">
            <a:extLst>
              <a:ext uri="{FF2B5EF4-FFF2-40B4-BE49-F238E27FC236}">
                <a16:creationId xmlns:a16="http://schemas.microsoft.com/office/drawing/2014/main" id="{0ED6E098-0814-44A0-AABC-799B74588F4A}"/>
              </a:ext>
            </a:extLst>
          </p:cNvPr>
          <p:cNvSpPr>
            <a:spLocks noGrp="1"/>
          </p:cNvSpPr>
          <p:nvPr>
            <p:ph idx="1"/>
          </p:nvPr>
        </p:nvSpPr>
        <p:spPr>
          <a:xfrm>
            <a:off x="985420" y="2031875"/>
            <a:ext cx="6480699" cy="2794247"/>
          </a:xfrm>
        </p:spPr>
        <p:txBody>
          <a:bodyPr>
            <a:normAutofit/>
          </a:bodyPr>
          <a:lstStyle/>
          <a:p>
            <a:pPr marL="0" indent="0" algn="l">
              <a:buNone/>
            </a:pPr>
            <a:r>
              <a:rPr lang="en-US" i="0" dirty="0">
                <a:latin typeface="Georgia" panose="02040502050405020303" pitchFamily="18" charset="0"/>
              </a:rPr>
              <a:t>	</a:t>
            </a:r>
            <a:r>
              <a:rPr lang="ru-RU" i="0" dirty="0">
                <a:latin typeface="Georgia" panose="02040502050405020303" pitchFamily="18" charset="0"/>
              </a:rPr>
              <a:t>Платёжные системы устанавливают штрафы за несоблюдение требований PCI DSS. Сумма зависит от типа компании (торговое предприятие или поставщик услуг), объёмов проводимых транзакций и повторяемости нарушения. За первый проступок Visa может </a:t>
            </a:r>
            <a:r>
              <a:rPr lang="ru-RU" dirty="0">
                <a:latin typeface="Georgia" panose="02040502050405020303" pitchFamily="18" charset="0"/>
              </a:rPr>
              <a:t>назначить</a:t>
            </a:r>
            <a:r>
              <a:rPr lang="ru-RU" i="0" dirty="0">
                <a:latin typeface="Georgia" panose="02040502050405020303" pitchFamily="18" charset="0"/>
              </a:rPr>
              <a:t> штраф в </a:t>
            </a:r>
            <a:r>
              <a:rPr lang="ru-RU" b="1" i="0" dirty="0">
                <a:latin typeface="Georgia" panose="02040502050405020303" pitchFamily="18" charset="0"/>
              </a:rPr>
              <a:t>50 тыс. долларов</a:t>
            </a:r>
            <a:r>
              <a:rPr lang="ru-RU" i="0" dirty="0">
                <a:latin typeface="Georgia" panose="02040502050405020303" pitchFamily="18" charset="0"/>
              </a:rPr>
              <a:t>, за третий — уже </a:t>
            </a:r>
            <a:r>
              <a:rPr lang="ru-RU" b="1" i="0" dirty="0">
                <a:latin typeface="Georgia" panose="02040502050405020303" pitchFamily="18" charset="0"/>
              </a:rPr>
              <a:t>200 тыс</a:t>
            </a:r>
            <a:r>
              <a:rPr lang="ru-RU" i="0" dirty="0">
                <a:latin typeface="Georgia" panose="02040502050405020303" pitchFamily="18" charset="0"/>
              </a:rPr>
              <a:t>. Санкции накладывают ежемесячно вплоть до устранения несоответствий.</a:t>
            </a:r>
            <a:endParaRPr lang="ru-RU" sz="2400" i="0" dirty="0">
              <a:latin typeface="Georgia" panose="02040502050405020303" pitchFamily="18" charset="0"/>
            </a:endParaRPr>
          </a:p>
        </p:txBody>
      </p:sp>
      <p:sp>
        <p:nvSpPr>
          <p:cNvPr id="5" name="TextBox 4">
            <a:extLst>
              <a:ext uri="{FF2B5EF4-FFF2-40B4-BE49-F238E27FC236}">
                <a16:creationId xmlns:a16="http://schemas.microsoft.com/office/drawing/2014/main" id="{1B981B65-5AA7-40DD-8C06-25ACD4EF6DF3}"/>
              </a:ext>
            </a:extLst>
          </p:cNvPr>
          <p:cNvSpPr txBox="1"/>
          <p:nvPr/>
        </p:nvSpPr>
        <p:spPr>
          <a:xfrm>
            <a:off x="3275861" y="5462402"/>
            <a:ext cx="8584707" cy="1015663"/>
          </a:xfrm>
          <a:prstGeom prst="rect">
            <a:avLst/>
          </a:prstGeom>
          <a:noFill/>
        </p:spPr>
        <p:txBody>
          <a:bodyPr wrap="square">
            <a:spAutoFit/>
          </a:bodyPr>
          <a:lstStyle/>
          <a:p>
            <a:pPr algn="r"/>
            <a:r>
              <a:rPr lang="ru-RU" sz="2000" i="0" dirty="0">
                <a:latin typeface="Georgia" panose="02040502050405020303" pitchFamily="18" charset="0"/>
              </a:rPr>
              <a:t>Невыполнение требований PCI DSS также может рассматриваться как нарушение законов о защите персональных данных. Они зависят от юрисдикции, в которой фирма осуществляет деятельность.</a:t>
            </a:r>
            <a:endParaRPr lang="ru-RU" sz="2000" dirty="0">
              <a:latin typeface="Georgia" panose="02040502050405020303" pitchFamily="18" charset="0"/>
            </a:endParaRPr>
          </a:p>
        </p:txBody>
      </p:sp>
      <p:pic>
        <p:nvPicPr>
          <p:cNvPr id="5124" name="Picture 4">
            <a:extLst>
              <a:ext uri="{FF2B5EF4-FFF2-40B4-BE49-F238E27FC236}">
                <a16:creationId xmlns:a16="http://schemas.microsoft.com/office/drawing/2014/main" id="{E4E1AD5F-4E21-45FC-89CA-5A314F0407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12349" y="1573982"/>
            <a:ext cx="3888420" cy="38884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0873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BC07C73-0E07-410B-B044-A895F0F2BBB7}"/>
              </a:ext>
            </a:extLst>
          </p:cNvPr>
          <p:cNvSpPr txBox="1"/>
          <p:nvPr/>
        </p:nvSpPr>
        <p:spPr>
          <a:xfrm>
            <a:off x="1100829" y="3894468"/>
            <a:ext cx="10449019" cy="2800767"/>
          </a:xfrm>
          <a:prstGeom prst="rect">
            <a:avLst/>
          </a:prstGeom>
          <a:noFill/>
        </p:spPr>
        <p:txBody>
          <a:bodyPr wrap="square">
            <a:spAutoFit/>
          </a:bodyPr>
          <a:lstStyle/>
          <a:p>
            <a:pPr algn="ctr"/>
            <a:r>
              <a:rPr lang="ru-RU" sz="1600" b="0" i="0" dirty="0">
                <a:solidFill>
                  <a:srgbClr val="0E1829"/>
                </a:solidFill>
                <a:effectLst/>
                <a:latin typeface="Georgia" panose="02040502050405020303" pitchFamily="18" charset="0"/>
              </a:rPr>
              <a:t>Процесс включает </a:t>
            </a:r>
            <a:r>
              <a:rPr lang="ru-RU" sz="1600" b="0" i="0" u="sng" dirty="0">
                <a:solidFill>
                  <a:srgbClr val="0E1829"/>
                </a:solidFill>
                <a:effectLst/>
                <a:latin typeface="Georgia" panose="02040502050405020303" pitchFamily="18" charset="0"/>
              </a:rPr>
              <a:t>четыре</a:t>
            </a:r>
            <a:r>
              <a:rPr lang="ru-RU" sz="1600" b="0" i="0" dirty="0">
                <a:solidFill>
                  <a:srgbClr val="0E1829"/>
                </a:solidFill>
                <a:effectLst/>
                <a:latin typeface="Georgia" panose="02040502050405020303" pitchFamily="18" charset="0"/>
              </a:rPr>
              <a:t> этапа: </a:t>
            </a:r>
            <a:r>
              <a:rPr lang="ru-RU" sz="1600" b="1" i="0" dirty="0">
                <a:solidFill>
                  <a:schemeClr val="accent6">
                    <a:lumMod val="75000"/>
                  </a:schemeClr>
                </a:solidFill>
                <a:effectLst/>
                <a:latin typeface="Georgia" panose="02040502050405020303" pitchFamily="18" charset="0"/>
              </a:rPr>
              <a:t>разработку документации, построение защищенной инфраструктуры, тестирование и финальную независимую проверку</a:t>
            </a:r>
            <a:r>
              <a:rPr lang="ru-RU" sz="1600" b="0" i="0" dirty="0">
                <a:solidFill>
                  <a:srgbClr val="0E1829"/>
                </a:solidFill>
                <a:effectLst/>
                <a:latin typeface="Georgia" panose="02040502050405020303" pitchFamily="18" charset="0"/>
              </a:rPr>
              <a:t>. </a:t>
            </a:r>
          </a:p>
          <a:p>
            <a:pPr algn="ctr"/>
            <a:r>
              <a:rPr lang="ru-RU" sz="1600" b="0" i="0" dirty="0">
                <a:solidFill>
                  <a:srgbClr val="0E1829"/>
                </a:solidFill>
                <a:effectLst/>
                <a:latin typeface="Georgia" panose="02040502050405020303" pitchFamily="18" charset="0"/>
              </a:rPr>
              <a:t>Первым делом нужно продумать политику информационной безопасности, написать ее и ознакомить с ней всех сотрудников, вовлеченных в работу с данными держателей карт. Дальше самый трудоемкий и затратный шаг — построение защищенной инфраструктуры. Для этого следует изолировать блок инфраструктуры, который вы будете сертифицировать, от других сетей организации. А затем к нему нужно применить все технические требования стандарта. Когда вы подготовите документацию и инфраструктуру, можно приступать к их тестированию. Команда сторонних аудиторов проверит инфраструктуру на уязвимости, чтобы вы могли устранить их перед финальной проверкой. После вы снова должны пригласить аудиторов. На этот раз они будут оценивать не только надежность инфраструктуры, но и документацию и знания сотрудников.</a:t>
            </a:r>
            <a:endParaRPr lang="ru-RU" sz="1600" dirty="0">
              <a:latin typeface="Georgia" panose="02040502050405020303" pitchFamily="18" charset="0"/>
            </a:endParaRPr>
          </a:p>
        </p:txBody>
      </p:sp>
      <p:sp>
        <p:nvSpPr>
          <p:cNvPr id="6" name="Title 1">
            <a:extLst>
              <a:ext uri="{FF2B5EF4-FFF2-40B4-BE49-F238E27FC236}">
                <a16:creationId xmlns:a16="http://schemas.microsoft.com/office/drawing/2014/main" id="{242CC34C-3712-4E49-BE14-94B22B79943B}"/>
              </a:ext>
            </a:extLst>
          </p:cNvPr>
          <p:cNvSpPr>
            <a:spLocks noGrp="1"/>
          </p:cNvSpPr>
          <p:nvPr>
            <p:ph type="title"/>
          </p:nvPr>
        </p:nvSpPr>
        <p:spPr>
          <a:xfrm>
            <a:off x="1215647" y="177855"/>
            <a:ext cx="10219382" cy="680917"/>
          </a:xfrm>
        </p:spPr>
        <p:txBody>
          <a:bodyPr anchor="b">
            <a:noAutofit/>
          </a:bodyPr>
          <a:lstStyle/>
          <a:p>
            <a:pPr algn="ctr"/>
            <a:br>
              <a:rPr lang="en-US" b="1" i="0" dirty="0">
                <a:solidFill>
                  <a:schemeClr val="tx1"/>
                </a:solidFill>
                <a:effectLst/>
                <a:latin typeface="Georgia" panose="02040502050405020303" pitchFamily="18" charset="0"/>
              </a:rPr>
            </a:br>
            <a:br>
              <a:rPr lang="en-US" b="1" i="0" dirty="0">
                <a:solidFill>
                  <a:schemeClr val="tx1"/>
                </a:solidFill>
                <a:effectLst/>
                <a:latin typeface="Georgia" panose="02040502050405020303" pitchFamily="18" charset="0"/>
              </a:rPr>
            </a:br>
            <a:br>
              <a:rPr lang="en-US" b="1" i="0" dirty="0">
                <a:solidFill>
                  <a:schemeClr val="tx1"/>
                </a:solidFill>
                <a:effectLst/>
                <a:latin typeface="Georgia" panose="02040502050405020303" pitchFamily="18" charset="0"/>
              </a:rPr>
            </a:br>
            <a:br>
              <a:rPr lang="en-US" b="1" i="0" dirty="0">
                <a:solidFill>
                  <a:schemeClr val="tx1"/>
                </a:solidFill>
                <a:effectLst/>
                <a:latin typeface="Georgia" panose="02040502050405020303" pitchFamily="18" charset="0"/>
              </a:rPr>
            </a:br>
            <a:br>
              <a:rPr lang="en-US" b="1" i="0" dirty="0">
                <a:solidFill>
                  <a:schemeClr val="tx1"/>
                </a:solidFill>
                <a:effectLst/>
                <a:latin typeface="Georgia" panose="02040502050405020303" pitchFamily="18" charset="0"/>
              </a:rPr>
            </a:br>
            <a:br>
              <a:rPr lang="en-US" b="1" i="0" dirty="0">
                <a:solidFill>
                  <a:schemeClr val="tx1"/>
                </a:solidFill>
                <a:effectLst/>
                <a:latin typeface="Georgia" panose="02040502050405020303" pitchFamily="18" charset="0"/>
              </a:rPr>
            </a:br>
            <a:br>
              <a:rPr lang="en-US" b="1" i="0" dirty="0">
                <a:solidFill>
                  <a:schemeClr val="tx1"/>
                </a:solidFill>
                <a:effectLst/>
                <a:latin typeface="Georgia" panose="02040502050405020303" pitchFamily="18" charset="0"/>
              </a:rPr>
            </a:br>
            <a:br>
              <a:rPr lang="en-US" b="1" i="0" dirty="0">
                <a:solidFill>
                  <a:schemeClr val="tx1"/>
                </a:solidFill>
                <a:effectLst/>
                <a:latin typeface="Georgia" panose="02040502050405020303" pitchFamily="18" charset="0"/>
              </a:rPr>
            </a:br>
            <a:br>
              <a:rPr lang="en-US" b="1" i="0" dirty="0">
                <a:solidFill>
                  <a:schemeClr val="tx1"/>
                </a:solidFill>
                <a:effectLst/>
                <a:latin typeface="Georgia" panose="02040502050405020303" pitchFamily="18" charset="0"/>
              </a:rPr>
            </a:br>
            <a:br>
              <a:rPr lang="en-US" b="1" i="0" dirty="0">
                <a:solidFill>
                  <a:schemeClr val="tx1"/>
                </a:solidFill>
                <a:effectLst/>
                <a:latin typeface="Georgia" panose="02040502050405020303" pitchFamily="18" charset="0"/>
              </a:rPr>
            </a:br>
            <a:br>
              <a:rPr lang="en-US" b="1" i="0" dirty="0">
                <a:solidFill>
                  <a:schemeClr val="tx1"/>
                </a:solidFill>
                <a:effectLst/>
                <a:latin typeface="Georgia" panose="02040502050405020303" pitchFamily="18" charset="0"/>
              </a:rPr>
            </a:br>
            <a:br>
              <a:rPr lang="en-US" b="1" i="0" dirty="0">
                <a:solidFill>
                  <a:schemeClr val="tx1"/>
                </a:solidFill>
                <a:effectLst/>
                <a:latin typeface="Georgia" panose="02040502050405020303" pitchFamily="18" charset="0"/>
              </a:rPr>
            </a:br>
            <a:br>
              <a:rPr lang="en-US" b="1" i="0" dirty="0">
                <a:solidFill>
                  <a:schemeClr val="tx1"/>
                </a:solidFill>
                <a:effectLst/>
                <a:latin typeface="Georgia" panose="02040502050405020303" pitchFamily="18" charset="0"/>
              </a:rPr>
            </a:br>
            <a:br>
              <a:rPr lang="en-US" b="1" i="0" dirty="0">
                <a:solidFill>
                  <a:schemeClr val="tx1"/>
                </a:solidFill>
                <a:effectLst/>
                <a:latin typeface="Georgia" panose="02040502050405020303" pitchFamily="18" charset="0"/>
              </a:rPr>
            </a:br>
            <a:br>
              <a:rPr lang="en-US" b="1" i="0" dirty="0">
                <a:solidFill>
                  <a:schemeClr val="tx1"/>
                </a:solidFill>
                <a:effectLst/>
                <a:latin typeface="Georgia" panose="02040502050405020303" pitchFamily="18" charset="0"/>
              </a:rPr>
            </a:br>
            <a:br>
              <a:rPr lang="en-US" b="1" i="0" dirty="0">
                <a:solidFill>
                  <a:schemeClr val="tx1"/>
                </a:solidFill>
                <a:effectLst/>
                <a:latin typeface="Georgia" panose="02040502050405020303" pitchFamily="18" charset="0"/>
              </a:rPr>
            </a:br>
            <a:br>
              <a:rPr lang="en-US" b="1" i="0" dirty="0">
                <a:solidFill>
                  <a:schemeClr val="tx1"/>
                </a:solidFill>
                <a:effectLst/>
                <a:latin typeface="Georgia" panose="02040502050405020303" pitchFamily="18" charset="0"/>
              </a:rPr>
            </a:br>
            <a:br>
              <a:rPr lang="en-US" b="1" i="0" dirty="0">
                <a:solidFill>
                  <a:schemeClr val="tx1"/>
                </a:solidFill>
                <a:effectLst/>
                <a:latin typeface="Georgia" panose="02040502050405020303" pitchFamily="18" charset="0"/>
              </a:rPr>
            </a:br>
            <a:br>
              <a:rPr lang="en-US" b="1" i="0" dirty="0">
                <a:solidFill>
                  <a:schemeClr val="tx1"/>
                </a:solidFill>
                <a:effectLst/>
                <a:latin typeface="Georgia" panose="02040502050405020303" pitchFamily="18" charset="0"/>
              </a:rPr>
            </a:br>
            <a:br>
              <a:rPr lang="en-US" b="1" i="0" dirty="0">
                <a:solidFill>
                  <a:schemeClr val="tx1"/>
                </a:solidFill>
                <a:effectLst/>
                <a:latin typeface="Georgia" panose="02040502050405020303" pitchFamily="18" charset="0"/>
              </a:rPr>
            </a:br>
            <a:br>
              <a:rPr lang="en-US" b="1" i="0" dirty="0">
                <a:solidFill>
                  <a:schemeClr val="tx1"/>
                </a:solidFill>
                <a:effectLst/>
                <a:latin typeface="Georgia" panose="02040502050405020303" pitchFamily="18" charset="0"/>
              </a:rPr>
            </a:br>
            <a:br>
              <a:rPr lang="en-US" b="1" i="0" dirty="0">
                <a:solidFill>
                  <a:schemeClr val="tx1"/>
                </a:solidFill>
                <a:effectLst/>
                <a:latin typeface="Georgia" panose="02040502050405020303" pitchFamily="18" charset="0"/>
              </a:rPr>
            </a:br>
            <a:br>
              <a:rPr lang="en-US" b="1" i="0" dirty="0">
                <a:solidFill>
                  <a:schemeClr val="tx1"/>
                </a:solidFill>
                <a:effectLst/>
                <a:latin typeface="Georgia" panose="02040502050405020303" pitchFamily="18" charset="0"/>
              </a:rPr>
            </a:br>
            <a:br>
              <a:rPr lang="en-US" b="1" i="0" dirty="0">
                <a:solidFill>
                  <a:schemeClr val="tx1"/>
                </a:solidFill>
                <a:effectLst/>
                <a:latin typeface="Georgia" panose="02040502050405020303" pitchFamily="18" charset="0"/>
              </a:rPr>
            </a:br>
            <a:br>
              <a:rPr lang="en-US" b="1" i="0" dirty="0">
                <a:solidFill>
                  <a:schemeClr val="tx1"/>
                </a:solidFill>
                <a:effectLst/>
                <a:latin typeface="Georgia" panose="02040502050405020303" pitchFamily="18" charset="0"/>
              </a:rPr>
            </a:br>
            <a:br>
              <a:rPr lang="en-US" b="1" i="0" dirty="0">
                <a:solidFill>
                  <a:schemeClr val="tx1"/>
                </a:solidFill>
                <a:effectLst/>
                <a:latin typeface="Georgia" panose="02040502050405020303" pitchFamily="18" charset="0"/>
              </a:rPr>
            </a:br>
            <a:br>
              <a:rPr lang="en-US" b="1" i="0" dirty="0">
                <a:solidFill>
                  <a:schemeClr val="tx1"/>
                </a:solidFill>
                <a:effectLst/>
                <a:latin typeface="Georgia" panose="02040502050405020303" pitchFamily="18" charset="0"/>
              </a:rPr>
            </a:br>
            <a:r>
              <a:rPr lang="ru-RU" sz="4800" b="1" i="0" dirty="0">
                <a:solidFill>
                  <a:schemeClr val="tx1"/>
                </a:solidFill>
                <a:effectLst>
                  <a:outerShdw blurRad="38100" dist="38100" dir="2700000" algn="tl">
                    <a:srgbClr val="000000">
                      <a:alpha val="43137"/>
                    </a:srgbClr>
                  </a:outerShdw>
                </a:effectLst>
                <a:latin typeface="Georgia" panose="02040502050405020303" pitchFamily="18" charset="0"/>
              </a:rPr>
              <a:t>Как проходит сертификация?</a:t>
            </a:r>
            <a:endParaRPr lang="en-US" sz="4800" dirty="0">
              <a:solidFill>
                <a:schemeClr val="tx1"/>
              </a:solidFill>
              <a:effectLst>
                <a:outerShdw blurRad="38100" dist="38100" dir="2700000" algn="tl">
                  <a:srgbClr val="000000">
                    <a:alpha val="43137"/>
                  </a:srgbClr>
                </a:outerShdw>
              </a:effectLst>
              <a:latin typeface="Georgia" panose="02040502050405020303" pitchFamily="18" charset="0"/>
            </a:endParaRPr>
          </a:p>
        </p:txBody>
      </p:sp>
      <p:pic>
        <p:nvPicPr>
          <p:cNvPr id="1026" name="Picture 2">
            <a:extLst>
              <a:ext uri="{FF2B5EF4-FFF2-40B4-BE49-F238E27FC236}">
                <a16:creationId xmlns:a16="http://schemas.microsoft.com/office/drawing/2014/main" id="{21F47F28-C17D-4182-BB78-8701481B13C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2636" b="29158"/>
          <a:stretch/>
        </p:blipFill>
        <p:spPr bwMode="auto">
          <a:xfrm>
            <a:off x="2611514" y="1112083"/>
            <a:ext cx="6968971" cy="27063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2949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2B1EAB-1ACC-465C-8F20-872F30582105}"/>
              </a:ext>
            </a:extLst>
          </p:cNvPr>
          <p:cNvSpPr>
            <a:spLocks noGrp="1"/>
          </p:cNvSpPr>
          <p:nvPr>
            <p:ph type="title"/>
          </p:nvPr>
        </p:nvSpPr>
        <p:spPr>
          <a:xfrm>
            <a:off x="1295400" y="286305"/>
            <a:ext cx="9601200" cy="921058"/>
          </a:xfrm>
        </p:spPr>
        <p:txBody>
          <a:bodyPr anchor="ctr">
            <a:normAutofit fontScale="90000"/>
          </a:bodyPr>
          <a:lstStyle/>
          <a:p>
            <a:pPr algn="ctr"/>
            <a:br>
              <a:rPr lang="ru-RU" b="0" i="0" dirty="0">
                <a:solidFill>
                  <a:srgbClr val="000000"/>
                </a:solidFill>
                <a:effectLst>
                  <a:outerShdw blurRad="38100" dist="38100" dir="2700000" algn="tl">
                    <a:srgbClr val="000000">
                      <a:alpha val="43137"/>
                    </a:srgbClr>
                  </a:outerShdw>
                </a:effectLst>
                <a:latin typeface="Georgia" panose="02040502050405020303" pitchFamily="18" charset="0"/>
              </a:rPr>
            </a:br>
            <a:r>
              <a:rPr lang="ru-RU" b="1" i="0" dirty="0">
                <a:solidFill>
                  <a:srgbClr val="000000"/>
                </a:solidFill>
                <a:effectLst>
                  <a:outerShdw blurRad="38100" dist="38100" dir="2700000" algn="tl">
                    <a:srgbClr val="000000">
                      <a:alpha val="43137"/>
                    </a:srgbClr>
                  </a:outerShdw>
                </a:effectLst>
                <a:latin typeface="Georgia" panose="02040502050405020303" pitchFamily="18" charset="0"/>
              </a:rPr>
              <a:t>Требования стандарта </a:t>
            </a:r>
            <a:r>
              <a:rPr lang="en-US" b="1" i="0" dirty="0">
                <a:solidFill>
                  <a:srgbClr val="000000"/>
                </a:solidFill>
                <a:effectLst>
                  <a:outerShdw blurRad="38100" dist="38100" dir="2700000" algn="tl">
                    <a:srgbClr val="000000">
                      <a:alpha val="43137"/>
                    </a:srgbClr>
                  </a:outerShdw>
                </a:effectLst>
                <a:latin typeface="Georgia" panose="02040502050405020303" pitchFamily="18" charset="0"/>
              </a:rPr>
              <a:t>PCI DSS</a:t>
            </a:r>
            <a:br>
              <a:rPr lang="en-US" b="0" i="0" dirty="0">
                <a:solidFill>
                  <a:srgbClr val="000000"/>
                </a:solidFill>
                <a:effectLst>
                  <a:outerShdw blurRad="38100" dist="38100" dir="2700000" algn="tl">
                    <a:srgbClr val="000000">
                      <a:alpha val="43137"/>
                    </a:srgbClr>
                  </a:outerShdw>
                </a:effectLst>
                <a:latin typeface="Georgia" panose="02040502050405020303" pitchFamily="18" charset="0"/>
              </a:rPr>
            </a:br>
            <a:endParaRPr lang="en-US" dirty="0">
              <a:effectLst>
                <a:outerShdw blurRad="38100" dist="38100" dir="2700000" algn="tl">
                  <a:srgbClr val="000000">
                    <a:alpha val="43137"/>
                  </a:srgbClr>
                </a:outerShdw>
              </a:effectLst>
              <a:latin typeface="Georgia" panose="02040502050405020303" pitchFamily="18" charset="0"/>
            </a:endParaRPr>
          </a:p>
        </p:txBody>
      </p:sp>
      <p:sp>
        <p:nvSpPr>
          <p:cNvPr id="3" name="Content Placeholder 2">
            <a:extLst>
              <a:ext uri="{FF2B5EF4-FFF2-40B4-BE49-F238E27FC236}">
                <a16:creationId xmlns:a16="http://schemas.microsoft.com/office/drawing/2014/main" id="{D44E579D-342F-4889-8F8F-5407B27C5C77}"/>
              </a:ext>
            </a:extLst>
          </p:cNvPr>
          <p:cNvSpPr>
            <a:spLocks noGrp="1"/>
          </p:cNvSpPr>
          <p:nvPr>
            <p:ph idx="1"/>
          </p:nvPr>
        </p:nvSpPr>
        <p:spPr>
          <a:xfrm>
            <a:off x="1295400" y="1207363"/>
            <a:ext cx="9601200" cy="921058"/>
          </a:xfrm>
        </p:spPr>
        <p:txBody>
          <a:bodyPr>
            <a:normAutofit/>
          </a:bodyPr>
          <a:lstStyle/>
          <a:p>
            <a:pPr marL="0" indent="0" algn="ctr">
              <a:buNone/>
            </a:pPr>
            <a:r>
              <a:rPr lang="en-US" sz="2400" dirty="0">
                <a:solidFill>
                  <a:schemeClr val="tx1"/>
                </a:solidFill>
                <a:latin typeface="Georgia" panose="02040502050405020303" pitchFamily="18" charset="0"/>
              </a:rPr>
              <a:t>	</a:t>
            </a:r>
            <a:r>
              <a:rPr lang="ru-RU" sz="2400" b="0" i="0" dirty="0">
                <a:solidFill>
                  <a:schemeClr val="tx1"/>
                </a:solidFill>
                <a:effectLst/>
                <a:latin typeface="Georgia" panose="02040502050405020303" pitchFamily="18" charset="0"/>
              </a:rPr>
              <a:t>PCI DSS определяет следующие шесть областей контроля и 12 основных требований по безопасности.</a:t>
            </a:r>
            <a:endParaRPr lang="en-US" sz="2400" dirty="0">
              <a:solidFill>
                <a:schemeClr val="tx1"/>
              </a:solidFill>
              <a:latin typeface="Georgia" panose="02040502050405020303" pitchFamily="18" charset="0"/>
            </a:endParaRPr>
          </a:p>
        </p:txBody>
      </p:sp>
      <p:pic>
        <p:nvPicPr>
          <p:cNvPr id="4" name="Picture 2">
            <a:extLst>
              <a:ext uri="{FF2B5EF4-FFF2-40B4-BE49-F238E27FC236}">
                <a16:creationId xmlns:a16="http://schemas.microsoft.com/office/drawing/2014/main" id="{13D67D7F-8F93-4075-97C7-F743A977C5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37258" y="2000995"/>
            <a:ext cx="4717484" cy="47504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5209568"/>
      </p:ext>
    </p:extLst>
  </p:cSld>
  <p:clrMapOvr>
    <a:masterClrMapping/>
  </p:clrMapOvr>
</p:sld>
</file>

<file path=ppt/theme/theme1.xml><?xml version="1.0" encoding="utf-8"?>
<a:theme xmlns:a="http://schemas.openxmlformats.org/drawingml/2006/main" name="Уголки">
  <a:themeElements>
    <a:clrScheme name="Уголки">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Уголки">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Уголки">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docProps/app.xml><?xml version="1.0" encoding="utf-8"?>
<Properties xmlns="http://schemas.openxmlformats.org/officeDocument/2006/extended-properties" xmlns:vt="http://schemas.openxmlformats.org/officeDocument/2006/docPropsVTypes">
  <Template>TM10001105[[fn=Уголки]]</Template>
  <TotalTime>163</TotalTime>
  <Words>1242</Words>
  <Application>Microsoft Office PowerPoint</Application>
  <PresentationFormat>Широкоэкранный</PresentationFormat>
  <Paragraphs>71</Paragraphs>
  <Slides>19</Slides>
  <Notes>0</Notes>
  <HiddenSlides>0</HiddenSlides>
  <MMClips>0</MMClips>
  <ScaleCrop>false</ScaleCrop>
  <HeadingPairs>
    <vt:vector size="6" baseType="variant">
      <vt:variant>
        <vt:lpstr>Использованные шрифты</vt:lpstr>
      </vt:variant>
      <vt:variant>
        <vt:i4>5</vt:i4>
      </vt:variant>
      <vt:variant>
        <vt:lpstr>Тема</vt:lpstr>
      </vt:variant>
      <vt:variant>
        <vt:i4>1</vt:i4>
      </vt:variant>
      <vt:variant>
        <vt:lpstr>Заголовки слайдов</vt:lpstr>
      </vt:variant>
      <vt:variant>
        <vt:i4>19</vt:i4>
      </vt:variant>
    </vt:vector>
  </HeadingPairs>
  <TitlesOfParts>
    <vt:vector size="25" baseType="lpstr">
      <vt:lpstr>Arial</vt:lpstr>
      <vt:lpstr>Courier New</vt:lpstr>
      <vt:lpstr>Franklin Gothic Book</vt:lpstr>
      <vt:lpstr>Georgia</vt:lpstr>
      <vt:lpstr>Rubik</vt:lpstr>
      <vt:lpstr>Уголки</vt:lpstr>
      <vt:lpstr>PCI DSS</vt:lpstr>
      <vt:lpstr>Что такое PCI DSS?</vt:lpstr>
      <vt:lpstr>Презентация PowerPoint</vt:lpstr>
      <vt:lpstr>О стандарте PCI DSS</vt:lpstr>
      <vt:lpstr>Презентация PowerPoint</vt:lpstr>
      <vt:lpstr>Презентация PowerPoint</vt:lpstr>
      <vt:lpstr>                              Ответственность за нарушение</vt:lpstr>
      <vt:lpstr>                           Как проходит сертификация?</vt:lpstr>
      <vt:lpstr> Требования стандарта PCI DSS </vt:lpstr>
      <vt:lpstr> Построение и сопровождение защищённой сети </vt:lpstr>
      <vt:lpstr>Защита данных держателей карт</vt:lpstr>
      <vt:lpstr>Поддержка программы управления уязвимостями</vt:lpstr>
      <vt:lpstr>Реализация мер по строгому контролю доступа</vt:lpstr>
      <vt:lpstr> Регулярный мониторинг и тестирование сети </vt:lpstr>
      <vt:lpstr>Поддержка политики информационной безопасности</vt:lpstr>
      <vt:lpstr>Версии стандарта PCI DSS</vt:lpstr>
      <vt:lpstr>Что получает компания в результате прохождения аудита на соответствие стандарту PCI DSS?</vt:lpstr>
      <vt:lpstr>Заключение</vt:lpstr>
      <vt:lpstr>Спасибо за внимание!</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PCI DSS</dc:title>
  <dc:creator>Anna Kostyukova</dc:creator>
  <cp:lastModifiedBy>KrisMi</cp:lastModifiedBy>
  <cp:revision>29</cp:revision>
  <dcterms:created xsi:type="dcterms:W3CDTF">2022-02-23T16:38:38Z</dcterms:created>
  <dcterms:modified xsi:type="dcterms:W3CDTF">2024-02-21T16:50:11Z</dcterms:modified>
</cp:coreProperties>
</file>